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9" r:id="rId1"/>
  </p:sldMasterIdLst>
  <p:notesMasterIdLst>
    <p:notesMasterId r:id="rId79"/>
  </p:notesMasterIdLst>
  <p:handoutMasterIdLst>
    <p:handoutMasterId r:id="rId80"/>
  </p:handoutMasterIdLst>
  <p:sldIdLst>
    <p:sldId id="256" r:id="rId2"/>
    <p:sldId id="257" r:id="rId3"/>
    <p:sldId id="366" r:id="rId4"/>
    <p:sldId id="259" r:id="rId5"/>
    <p:sldId id="258" r:id="rId6"/>
    <p:sldId id="260" r:id="rId7"/>
    <p:sldId id="262" r:id="rId8"/>
    <p:sldId id="367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80" r:id="rId22"/>
    <p:sldId id="278" r:id="rId23"/>
    <p:sldId id="279" r:id="rId24"/>
    <p:sldId id="369" r:id="rId25"/>
    <p:sldId id="368" r:id="rId26"/>
    <p:sldId id="282" r:id="rId27"/>
    <p:sldId id="283" r:id="rId28"/>
    <p:sldId id="284" r:id="rId29"/>
    <p:sldId id="285" r:id="rId30"/>
    <p:sldId id="287" r:id="rId31"/>
    <p:sldId id="290" r:id="rId32"/>
    <p:sldId id="291" r:id="rId33"/>
    <p:sldId id="295" r:id="rId34"/>
    <p:sldId id="294" r:id="rId35"/>
    <p:sldId id="297" r:id="rId36"/>
    <p:sldId id="299" r:id="rId37"/>
    <p:sldId id="301" r:id="rId38"/>
    <p:sldId id="302" r:id="rId39"/>
    <p:sldId id="303" r:id="rId40"/>
    <p:sldId id="304" r:id="rId41"/>
    <p:sldId id="305" r:id="rId42"/>
    <p:sldId id="344" r:id="rId43"/>
    <p:sldId id="307" r:id="rId44"/>
    <p:sldId id="309" r:id="rId45"/>
    <p:sldId id="310" r:id="rId46"/>
    <p:sldId id="311" r:id="rId47"/>
    <p:sldId id="313" r:id="rId48"/>
    <p:sldId id="316" r:id="rId49"/>
    <p:sldId id="317" r:id="rId50"/>
    <p:sldId id="318" r:id="rId51"/>
    <p:sldId id="319" r:id="rId52"/>
    <p:sldId id="320" r:id="rId53"/>
    <p:sldId id="321" r:id="rId54"/>
    <p:sldId id="370" r:id="rId55"/>
    <p:sldId id="324" r:id="rId56"/>
    <p:sldId id="325" r:id="rId57"/>
    <p:sldId id="326" r:id="rId58"/>
    <p:sldId id="328" r:id="rId59"/>
    <p:sldId id="330" r:id="rId60"/>
    <p:sldId id="331" r:id="rId61"/>
    <p:sldId id="336" r:id="rId62"/>
    <p:sldId id="337" r:id="rId63"/>
    <p:sldId id="338" r:id="rId64"/>
    <p:sldId id="364" r:id="rId65"/>
    <p:sldId id="339" r:id="rId66"/>
    <p:sldId id="341" r:id="rId67"/>
    <p:sldId id="342" r:id="rId68"/>
    <p:sldId id="345" r:id="rId69"/>
    <p:sldId id="346" r:id="rId70"/>
    <p:sldId id="347" r:id="rId71"/>
    <p:sldId id="349" r:id="rId72"/>
    <p:sldId id="352" r:id="rId73"/>
    <p:sldId id="355" r:id="rId74"/>
    <p:sldId id="357" r:id="rId75"/>
    <p:sldId id="358" r:id="rId76"/>
    <p:sldId id="359" r:id="rId77"/>
    <p:sldId id="360" r:id="rId7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48" autoAdjust="0"/>
    <p:restoredTop sz="76028" autoAdjust="0"/>
  </p:normalViewPr>
  <p:slideViewPr>
    <p:cSldViewPr snapToGrid="0">
      <p:cViewPr varScale="1">
        <p:scale>
          <a:sx n="81" d="100"/>
          <a:sy n="81" d="100"/>
        </p:scale>
        <p:origin x="132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928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7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image" Target="../media/image8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wmf"/><Relationship Id="rId1" Type="http://schemas.openxmlformats.org/officeDocument/2006/relationships/image" Target="../media/image121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wmf"/><Relationship Id="rId1" Type="http://schemas.openxmlformats.org/officeDocument/2006/relationships/image" Target="../media/image131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wmf"/><Relationship Id="rId1" Type="http://schemas.openxmlformats.org/officeDocument/2006/relationships/image" Target="../media/image14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238F3D6-8112-4776-9B6E-E3175D81A3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kumimoji="1"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29326B7-E58B-4A19-A6AB-1CD2FC7888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kumimoji="1" sz="1200"/>
            </a:lvl1pPr>
          </a:lstStyle>
          <a:p>
            <a:pPr>
              <a:defRPr/>
            </a:pPr>
            <a:fld id="{7AC5A2B9-9AC3-43D4-B266-5100CD6A9F9A}" type="datetimeFigureOut">
              <a:rPr lang="zh-CN" altLang="en-US"/>
              <a:pPr>
                <a:defRPr/>
              </a:pPr>
              <a:t>2022/12/29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A75A1F9-9104-46CB-9B56-B73FE992E7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kumimoji="1"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37193BB-D657-43D4-BF54-7935E63E9C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 smtClean="0"/>
            </a:lvl1pPr>
          </a:lstStyle>
          <a:p>
            <a:pPr>
              <a:defRPr/>
            </a:pPr>
            <a:fld id="{A94B5E46-ED1B-4E82-8EE0-3754011FCED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9D4B92C3-FD9A-40F0-B9E6-E1D5367E348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E95C7615-3C57-4468-A1DB-9C6DB4FEC12D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445EB4CD-BD7A-4F9D-BB1F-953978231A6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3" name="Rectangle 5">
            <a:extLst>
              <a:ext uri="{FF2B5EF4-FFF2-40B4-BE49-F238E27FC236}">
                <a16:creationId xmlns:a16="http://schemas.microsoft.com/office/drawing/2014/main" id="{0AB3F091-6743-4443-B383-A1AC9777FB3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3734" name="Rectangle 6">
            <a:extLst>
              <a:ext uri="{FF2B5EF4-FFF2-40B4-BE49-F238E27FC236}">
                <a16:creationId xmlns:a16="http://schemas.microsoft.com/office/drawing/2014/main" id="{23CA8080-CE21-4B27-9AE4-29536BE9CBD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3735" name="Rectangle 7">
            <a:extLst>
              <a:ext uri="{FF2B5EF4-FFF2-40B4-BE49-F238E27FC236}">
                <a16:creationId xmlns:a16="http://schemas.microsoft.com/office/drawing/2014/main" id="{DEC71D4F-915B-470D-B317-12815C74F4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586608D-28CA-403A-BC8B-32376639032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>
            <a:extLst>
              <a:ext uri="{FF2B5EF4-FFF2-40B4-BE49-F238E27FC236}">
                <a16:creationId xmlns:a16="http://schemas.microsoft.com/office/drawing/2014/main" id="{36B0F52A-CDCB-467C-B794-63190F4963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备注占位符 2">
            <a:extLst>
              <a:ext uri="{FF2B5EF4-FFF2-40B4-BE49-F238E27FC236}">
                <a16:creationId xmlns:a16="http://schemas.microsoft.com/office/drawing/2014/main" id="{229B8860-1225-4145-B18E-50B9191EB2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1" lang="zh-CN" altLang="en-US"/>
          </a:p>
        </p:txBody>
      </p:sp>
      <p:sp>
        <p:nvSpPr>
          <p:cNvPr id="18436" name="灯片编号占位符 3">
            <a:extLst>
              <a:ext uri="{FF2B5EF4-FFF2-40B4-BE49-F238E27FC236}">
                <a16:creationId xmlns:a16="http://schemas.microsoft.com/office/drawing/2014/main" id="{92B7E511-D1B8-4D53-96F2-5BD9D335C16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FAA24D8B-AB64-4328-8148-26A74A28B81B}" type="slidenum">
              <a:rPr lang="en-US" altLang="en-US">
                <a:latin typeface="Arial" panose="020B0604020202020204" pitchFamily="34" charset="0"/>
              </a:rPr>
              <a:pPr/>
              <a:t>2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>
            <a:extLst>
              <a:ext uri="{FF2B5EF4-FFF2-40B4-BE49-F238E27FC236}">
                <a16:creationId xmlns:a16="http://schemas.microsoft.com/office/drawing/2014/main" id="{FB0ADD75-533D-4594-97E1-254F942D47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>
            <a:extLst>
              <a:ext uri="{FF2B5EF4-FFF2-40B4-BE49-F238E27FC236}">
                <a16:creationId xmlns:a16="http://schemas.microsoft.com/office/drawing/2014/main" id="{F364B957-E673-44A4-8F5C-C13138297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Typo on second line</a:t>
            </a:r>
          </a:p>
        </p:txBody>
      </p:sp>
      <p:sp>
        <p:nvSpPr>
          <p:cNvPr id="38916" name="Slide Number Placeholder 3">
            <a:extLst>
              <a:ext uri="{FF2B5EF4-FFF2-40B4-BE49-F238E27FC236}">
                <a16:creationId xmlns:a16="http://schemas.microsoft.com/office/drawing/2014/main" id="{91ACB508-D917-48F6-807C-B536EE6F6B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F40BD208-E0B9-4E42-A694-E6CE69E6622C}" type="slidenum">
              <a:rPr lang="en-US" altLang="en-US">
                <a:latin typeface="Arial" panose="020B0604020202020204" pitchFamily="34" charset="0"/>
              </a:rPr>
              <a:pPr/>
              <a:t>16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开运算：先腐蚀，再膨胀</a:t>
            </a:r>
            <a:endParaRPr lang="en-US" altLang="zh-CN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闭运算：先膨胀，再腐蚀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86608D-28CA-403A-BC8B-323766390328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6754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开操作与腐蚀的区别：就是腐蚀后的区域（蓝色三角形内部），再把最外层的</a:t>
            </a:r>
            <a:r>
              <a:rPr lang="en-US" altLang="zh-CN"/>
              <a:t>(B)z</a:t>
            </a:r>
            <a:r>
              <a:rPr lang="zh-CN" altLang="en-US"/>
              <a:t>的一半也拿进来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86608D-28CA-403A-BC8B-323766390328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87728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闭操作与膨胀的区别：就是膨胀后的区域（虚线内部），把最外层的</a:t>
            </a:r>
            <a:r>
              <a:rPr lang="en-US" altLang="zh-CN"/>
              <a:t>(B)z</a:t>
            </a:r>
            <a:r>
              <a:rPr lang="zh-CN" altLang="en-US"/>
              <a:t>的一半拿出去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86608D-28CA-403A-BC8B-323766390328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73118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>
            <a:extLst>
              <a:ext uri="{FF2B5EF4-FFF2-40B4-BE49-F238E27FC236}">
                <a16:creationId xmlns:a16="http://schemas.microsoft.com/office/drawing/2014/main" id="{91F5CA13-84AB-4D67-8BAB-1671BDEA4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备注占位符 2">
            <a:extLst>
              <a:ext uri="{FF2B5EF4-FFF2-40B4-BE49-F238E27FC236}">
                <a16:creationId xmlns:a16="http://schemas.microsoft.com/office/drawing/2014/main" id="{ECA4D60E-6C79-419C-954C-EB0DAE1EB8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zh-CN" altLang="en-US"/>
              <a:t>图</a:t>
            </a:r>
            <a:r>
              <a:rPr kumimoji="1" lang="en-US" altLang="zh-CN"/>
              <a:t>b</a:t>
            </a:r>
            <a:r>
              <a:rPr kumimoji="1" lang="zh-CN" altLang="en-US"/>
              <a:t>：腐蚀能消除白色噪声点，是因为它们的尺寸比腐蚀模板要小，所以结果为空集</a:t>
            </a:r>
          </a:p>
        </p:txBody>
      </p:sp>
      <p:sp>
        <p:nvSpPr>
          <p:cNvPr id="49156" name="灯片编号占位符 3">
            <a:extLst>
              <a:ext uri="{FF2B5EF4-FFF2-40B4-BE49-F238E27FC236}">
                <a16:creationId xmlns:a16="http://schemas.microsoft.com/office/drawing/2014/main" id="{4ED5715C-8B75-4CC3-AA4F-8E6640B824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90663126-2BAD-46D7-BE05-97E6B9A34115}" type="slidenum">
              <a:rPr lang="en-US" altLang="en-US">
                <a:latin typeface="Arial" panose="020B0604020202020204" pitchFamily="34" charset="0"/>
              </a:rPr>
              <a:pPr/>
              <a:t>21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>
            <a:extLst>
              <a:ext uri="{FF2B5EF4-FFF2-40B4-BE49-F238E27FC236}">
                <a16:creationId xmlns:a16="http://schemas.microsoft.com/office/drawing/2014/main" id="{76E6E1D2-2936-4939-BA0B-A846875FC6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备注占位符 2">
            <a:extLst>
              <a:ext uri="{FF2B5EF4-FFF2-40B4-BE49-F238E27FC236}">
                <a16:creationId xmlns:a16="http://schemas.microsoft.com/office/drawing/2014/main" id="{6979436D-1C3F-4A44-9050-E0098B13E4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kumimoji="1" lang="zh-CN" altLang="en-US" sz="1200">
                <a:latin typeface="Tahoma" panose="020B0604030504040204" pitchFamily="34" charset="0"/>
              </a:rPr>
              <a:t>击中的几何意义：找到结构元</a:t>
            </a:r>
            <a:r>
              <a:rPr kumimoji="1" lang="en-US" altLang="zh-CN" sz="1200">
                <a:latin typeface="Tahoma" panose="020B0604030504040204" pitchFamily="34" charset="0"/>
              </a:rPr>
              <a:t>D</a:t>
            </a:r>
            <a:r>
              <a:rPr kumimoji="1" lang="zh-CN" altLang="en-US" sz="1200">
                <a:latin typeface="Tahoma" panose="020B0604030504040204" pitchFamily="34" charset="0"/>
              </a:rPr>
              <a:t>在图像</a:t>
            </a:r>
            <a:r>
              <a:rPr kumimoji="1" lang="en-US" altLang="zh-CN" sz="1200">
                <a:latin typeface="Tahoma" panose="020B0604030504040204" pitchFamily="34" charset="0"/>
              </a:rPr>
              <a:t>A</a:t>
            </a:r>
            <a:r>
              <a:rPr kumimoji="1" lang="zh-CN" altLang="en-US" sz="1200">
                <a:latin typeface="Tahoma" panose="020B0604030504040204" pitchFamily="34" charset="0"/>
              </a:rPr>
              <a:t>中的位置</a:t>
            </a:r>
            <a:endParaRPr kumimoji="1" lang="en-US" altLang="zh-CN" sz="1200">
              <a:latin typeface="Tahoma" panose="020B060403050404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kumimoji="1" lang="zh-CN" altLang="en-US" sz="1200">
                <a:latin typeface="Tahoma" panose="020B0604030504040204" pitchFamily="34" charset="0"/>
              </a:rPr>
              <a:t>小窗框</a:t>
            </a:r>
            <a:r>
              <a:rPr lang="en-US" altLang="zh-CN" sz="1200">
                <a:latin typeface="Tahoma" panose="020B0604030504040204" pitchFamily="34" charset="0"/>
              </a:rPr>
              <a:t>(</a:t>
            </a:r>
            <a:r>
              <a:rPr lang="zh-CN" altLang="zh-CN" sz="1200">
                <a:latin typeface="Tahoma" panose="020B0604030504040204" pitchFamily="34" charset="0"/>
              </a:rPr>
              <a:t>W-D)</a:t>
            </a:r>
            <a:r>
              <a:rPr lang="zh-CN" altLang="en-US" sz="1200">
                <a:latin typeface="Tahoma" panose="020B0604030504040204" pitchFamily="34" charset="0"/>
              </a:rPr>
              <a:t> 的作用：使得对</a:t>
            </a:r>
            <a:r>
              <a:rPr lang="en-US" altLang="zh-CN" sz="1200">
                <a:latin typeface="Tahoma" panose="020B0604030504040204" pitchFamily="34" charset="0"/>
              </a:rPr>
              <a:t>A</a:t>
            </a:r>
            <a:r>
              <a:rPr lang="zh-CN" altLang="en-US" sz="1200">
                <a:latin typeface="Tahoma" panose="020B0604030504040204" pitchFamily="34" charset="0"/>
              </a:rPr>
              <a:t>补进行腐蚀的时候，只消除小窗框宽度的大小。因为用</a:t>
            </a:r>
            <a:r>
              <a:rPr lang="en-US" altLang="zh-CN" sz="1200">
                <a:latin typeface="Tahoma" panose="020B0604030504040204" pitchFamily="34" charset="0"/>
              </a:rPr>
              <a:t>W</a:t>
            </a:r>
            <a:r>
              <a:rPr lang="zh-CN" altLang="en-US" sz="1200">
                <a:latin typeface="Tahoma" panose="020B0604030504040204" pitchFamily="34" charset="0"/>
              </a:rPr>
              <a:t>对</a:t>
            </a:r>
            <a:r>
              <a:rPr lang="en-US" altLang="zh-CN" sz="1200">
                <a:latin typeface="Tahoma" panose="020B0604030504040204" pitchFamily="34" charset="0"/>
              </a:rPr>
              <a:t>A</a:t>
            </a:r>
            <a:r>
              <a:rPr lang="zh-CN" altLang="en-US" sz="1200">
                <a:latin typeface="Tahoma" panose="020B0604030504040204" pitchFamily="34" charset="0"/>
              </a:rPr>
              <a:t>补直接进行腐蚀的话，消除的宽度太大。</a:t>
            </a:r>
            <a:endParaRPr lang="en-US" altLang="zh-CN" sz="1200">
              <a:latin typeface="Tahoma" panose="020B060403050404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kumimoji="1" lang="zh-CN" altLang="en-US"/>
              <a:t>最后一步</a:t>
            </a:r>
            <a:r>
              <a:rPr kumimoji="1" lang="en-US" altLang="zh-CN"/>
              <a:t>(f)</a:t>
            </a:r>
            <a:r>
              <a:rPr kumimoji="1" lang="zh-CN" altLang="en-US"/>
              <a:t>：</a:t>
            </a:r>
            <a:endParaRPr kumimoji="1" lang="en-US" altLang="zh-CN"/>
          </a:p>
          <a:p>
            <a:pPr marL="228600" indent="-228600">
              <a:buAutoNum type="arabicPeriod"/>
            </a:pPr>
            <a:r>
              <a:rPr kumimoji="1" lang="zh-CN" altLang="en-US"/>
              <a:t>由于在（</a:t>
            </a:r>
            <a:r>
              <a:rPr kumimoji="1" lang="en-US" altLang="zh-CN"/>
              <a:t>c</a:t>
            </a:r>
            <a:r>
              <a:rPr kumimoji="1" lang="zh-CN" altLang="en-US"/>
              <a:t>）中：图像</a:t>
            </a:r>
            <a:r>
              <a:rPr kumimoji="1" lang="en-US" altLang="zh-CN"/>
              <a:t>A</a:t>
            </a:r>
            <a:r>
              <a:rPr kumimoji="1" lang="zh-CN" altLang="en-US"/>
              <a:t>中比</a:t>
            </a:r>
            <a:r>
              <a:rPr kumimoji="1" lang="en-US" altLang="zh-CN"/>
              <a:t>D</a:t>
            </a:r>
            <a:r>
              <a:rPr kumimoji="1" lang="zh-CN" altLang="en-US"/>
              <a:t>小的形状都被消除了，等于</a:t>
            </a:r>
            <a:r>
              <a:rPr kumimoji="1" lang="en-US" altLang="zh-CN"/>
              <a:t>D</a:t>
            </a:r>
            <a:r>
              <a:rPr kumimoji="1" lang="zh-CN" altLang="en-US"/>
              <a:t>的形状只剩个中心点，比</a:t>
            </a:r>
            <a:r>
              <a:rPr kumimoji="1" lang="en-US" altLang="zh-CN"/>
              <a:t>D</a:t>
            </a:r>
            <a:r>
              <a:rPr kumimoji="1" lang="zh-CN" altLang="en-US"/>
              <a:t>大的还剩一些区域</a:t>
            </a:r>
            <a:endParaRPr kumimoji="1" lang="en-US" altLang="zh-CN"/>
          </a:p>
          <a:p>
            <a:pPr marL="228600" indent="-228600">
              <a:buAutoNum type="arabicPeriod"/>
            </a:pPr>
            <a:r>
              <a:rPr kumimoji="1" lang="zh-CN" altLang="en-US"/>
              <a:t>由于在（</a:t>
            </a:r>
            <a:r>
              <a:rPr kumimoji="1" lang="en-US" altLang="zh-CN"/>
              <a:t>e</a:t>
            </a:r>
            <a:r>
              <a:rPr kumimoji="1" lang="zh-CN" altLang="en-US"/>
              <a:t>）中，与（</a:t>
            </a:r>
            <a:r>
              <a:rPr kumimoji="1" lang="en-US" altLang="zh-CN"/>
              <a:t>c</a:t>
            </a:r>
            <a:r>
              <a:rPr kumimoji="1" lang="zh-CN" altLang="en-US"/>
              <a:t>）正好相反：图像</a:t>
            </a:r>
            <a:r>
              <a:rPr kumimoji="1" lang="en-US" altLang="zh-CN"/>
              <a:t>A</a:t>
            </a:r>
            <a:r>
              <a:rPr kumimoji="1" lang="zh-CN" altLang="en-US"/>
              <a:t>中比</a:t>
            </a:r>
            <a:r>
              <a:rPr kumimoji="1" lang="en-US" altLang="zh-CN"/>
              <a:t>D</a:t>
            </a:r>
            <a:r>
              <a:rPr kumimoji="1" lang="zh-CN" altLang="en-US"/>
              <a:t>大的形状都被消除了，等于</a:t>
            </a:r>
            <a:r>
              <a:rPr kumimoji="1" lang="en-US" altLang="zh-CN"/>
              <a:t>D</a:t>
            </a:r>
            <a:r>
              <a:rPr kumimoji="1" lang="zh-CN" altLang="en-US"/>
              <a:t>的形状只剩个中心点，比</a:t>
            </a:r>
            <a:r>
              <a:rPr kumimoji="1" lang="en-US" altLang="zh-CN"/>
              <a:t>D</a:t>
            </a:r>
            <a:r>
              <a:rPr kumimoji="1" lang="zh-CN" altLang="en-US"/>
              <a:t>小的还剩一些区域</a:t>
            </a:r>
            <a:endParaRPr kumimoji="1" lang="en-US" altLang="zh-CN"/>
          </a:p>
          <a:p>
            <a:pPr marL="228600" indent="-228600">
              <a:buAutoNum type="arabicPeriod"/>
            </a:pPr>
            <a:r>
              <a:rPr kumimoji="1" lang="zh-CN" altLang="en-US"/>
              <a:t>这样，在（</a:t>
            </a:r>
            <a:r>
              <a:rPr kumimoji="1" lang="en-US" altLang="zh-CN"/>
              <a:t>f</a:t>
            </a:r>
            <a:r>
              <a:rPr kumimoji="1" lang="zh-CN" altLang="en-US"/>
              <a:t>）中，上面两步结果的交集恰好就剩下</a:t>
            </a:r>
            <a:r>
              <a:rPr kumimoji="1" lang="en-US" altLang="zh-CN"/>
              <a:t>D</a:t>
            </a:r>
            <a:r>
              <a:rPr kumimoji="1" lang="zh-CN" altLang="en-US"/>
              <a:t>的中心点</a:t>
            </a:r>
          </a:p>
        </p:txBody>
      </p:sp>
      <p:sp>
        <p:nvSpPr>
          <p:cNvPr id="51204" name="灯片编号占位符 3">
            <a:extLst>
              <a:ext uri="{FF2B5EF4-FFF2-40B4-BE49-F238E27FC236}">
                <a16:creationId xmlns:a16="http://schemas.microsoft.com/office/drawing/2014/main" id="{AE276743-82F1-45BC-9301-3050CA1A6E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5AA3BC01-FA93-4BF3-9AEC-1CF05FB85728}" type="slidenum">
              <a:rPr lang="en-US" altLang="en-US">
                <a:latin typeface="Arial" panose="020B0604020202020204" pitchFamily="34" charset="0"/>
              </a:rPr>
              <a:pPr/>
              <a:t>25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6439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幻灯片图像占位符 1">
            <a:extLst>
              <a:ext uri="{FF2B5EF4-FFF2-40B4-BE49-F238E27FC236}">
                <a16:creationId xmlns:a16="http://schemas.microsoft.com/office/drawing/2014/main" id="{24AD8948-32BA-4DDC-8389-90C54A46A2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备注占位符 2">
            <a:extLst>
              <a:ext uri="{FF2B5EF4-FFF2-40B4-BE49-F238E27FC236}">
                <a16:creationId xmlns:a16="http://schemas.microsoft.com/office/drawing/2014/main" id="{E9B268C7-9D7E-4419-9E01-FAAEF33C0D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1" lang="zh-CN" altLang="en-US"/>
          </a:p>
        </p:txBody>
      </p:sp>
      <p:sp>
        <p:nvSpPr>
          <p:cNvPr id="53252" name="灯片编号占位符 3">
            <a:extLst>
              <a:ext uri="{FF2B5EF4-FFF2-40B4-BE49-F238E27FC236}">
                <a16:creationId xmlns:a16="http://schemas.microsoft.com/office/drawing/2014/main" id="{C6D9F869-53B3-43F8-8426-9C7FB21A23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30C6168-9A00-46EF-B442-DF16ED74B2A5}" type="slidenum">
              <a:rPr lang="en-US" altLang="en-US">
                <a:latin typeface="Arial" panose="020B0604020202020204" pitchFamily="34" charset="0"/>
              </a:rPr>
              <a:pPr/>
              <a:t>26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/>
              <a:t>凸包提取算法的几何意义：（通过击中变换理解）</a:t>
            </a:r>
            <a:endParaRPr lang="en-US" altLang="zh-CN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zh-CN"/>
          </a:p>
          <a:p>
            <a:pPr marL="228600" indent="-228600">
              <a:buAutoNum type="arabicPeriod"/>
            </a:pPr>
            <a:r>
              <a:rPr lang="zh-CN" altLang="en-US"/>
              <a:t>每个结构元</a:t>
            </a:r>
            <a:r>
              <a:rPr lang="en-US" altLang="zh-CN"/>
              <a:t>Bi</a:t>
            </a:r>
            <a:r>
              <a:rPr lang="zh-CN" altLang="en-US"/>
              <a:t>中，各像素点的意义：</a:t>
            </a:r>
            <a:endParaRPr lang="en-US" altLang="zh-CN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/>
              <a:t>阴影像素点</a:t>
            </a:r>
            <a:r>
              <a:rPr lang="en-US" altLang="zh-CN"/>
              <a:t>=</a:t>
            </a:r>
            <a:r>
              <a:rPr lang="zh-CN" altLang="en-US"/>
              <a:t>击中变换结构元的小窗框</a:t>
            </a:r>
            <a:r>
              <a:rPr lang="en-US" altLang="zh-CN" i="1"/>
              <a:t>D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/>
              <a:t>差号像素点</a:t>
            </a:r>
            <a:r>
              <a:rPr lang="en-US" altLang="zh-CN"/>
              <a:t>=</a:t>
            </a:r>
            <a:r>
              <a:rPr lang="zh-CN" altLang="en-US"/>
              <a:t>不考虑</a:t>
            </a:r>
            <a:endParaRPr lang="en-US" altLang="zh-CN"/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/>
              <a:t>中心像素点</a:t>
            </a:r>
            <a:r>
              <a:rPr lang="en-US" altLang="zh-CN"/>
              <a:t>=</a:t>
            </a:r>
            <a:r>
              <a:rPr lang="zh-CN" altLang="en-US"/>
              <a:t>击中变换结构元的小窗框</a:t>
            </a:r>
            <a:r>
              <a:rPr lang="en-US" altLang="zh-CN" i="1"/>
              <a:t>W-D</a:t>
            </a:r>
            <a:endParaRPr lang="en-US" altLang="zh-CN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altLang="zh-CN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zh-CN"/>
              <a:t>2. </a:t>
            </a:r>
            <a:r>
              <a:rPr lang="zh-CN" altLang="en-US"/>
              <a:t>以</a:t>
            </a:r>
            <a:r>
              <a:rPr lang="en-US" altLang="zh-CN"/>
              <a:t>B1</a:t>
            </a:r>
            <a:r>
              <a:rPr lang="zh-CN" altLang="en-US"/>
              <a:t>为例：</a:t>
            </a:r>
            <a:endParaRPr lang="en-US" altLang="zh-CN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zh-CN"/>
              <a:t>1</a:t>
            </a:r>
            <a:r>
              <a:rPr lang="zh-CN" altLang="en-US"/>
              <a:t>）对于击中操作的交运算的左侧腐蚀：图</a:t>
            </a:r>
            <a:r>
              <a:rPr lang="en-US" altLang="zh-CN"/>
              <a:t>b</a:t>
            </a:r>
            <a:r>
              <a:rPr lang="zh-CN" altLang="en-US"/>
              <a:t>中的蓝色正方形是结果中的一个点，因为它向左查找到了原图</a:t>
            </a:r>
            <a:r>
              <a:rPr lang="en-US" altLang="zh-CN"/>
              <a:t>A</a:t>
            </a:r>
            <a:r>
              <a:rPr lang="zh-CN" altLang="en-US"/>
              <a:t>中大小为</a:t>
            </a:r>
            <a:r>
              <a:rPr lang="en-US" altLang="zh-CN"/>
              <a:t>3</a:t>
            </a:r>
            <a:r>
              <a:rPr lang="zh-CN" altLang="en-US"/>
              <a:t>*</a:t>
            </a:r>
            <a:r>
              <a:rPr lang="en-US" altLang="zh-CN"/>
              <a:t>1</a:t>
            </a:r>
            <a:r>
              <a:rPr lang="zh-CN" altLang="en-US"/>
              <a:t>的像素快</a:t>
            </a:r>
            <a:endParaRPr lang="en-US" altLang="zh-CN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zh-CN"/>
              <a:t>2</a:t>
            </a:r>
            <a:r>
              <a:rPr lang="zh-CN" altLang="en-US"/>
              <a:t>）对于击中操作的交运算的右侧腐蚀：由于蓝色正方形只是一个点，</a:t>
            </a:r>
            <a:r>
              <a:rPr lang="en-US" altLang="zh-CN"/>
              <a:t>A</a:t>
            </a:r>
            <a:r>
              <a:rPr lang="zh-CN" altLang="en-US"/>
              <a:t>补被它腐蚀后还包含它。</a:t>
            </a:r>
            <a:endParaRPr lang="en-US" altLang="zh-CN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zh-CN"/>
              <a:t>3</a:t>
            </a:r>
            <a:r>
              <a:rPr lang="zh-CN" altLang="en-US"/>
              <a:t>）对于击中操作的交运算的结果：蓝色正方形是</a:t>
            </a:r>
            <a:r>
              <a:rPr lang="en-US" altLang="zh-CN"/>
              <a:t>A</a:t>
            </a:r>
            <a:r>
              <a:rPr lang="zh-CN" altLang="en-US"/>
              <a:t>的凸包中的一个点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86608D-28CA-403A-BC8B-323766390328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16937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幻灯片图像占位符 1">
            <a:extLst>
              <a:ext uri="{FF2B5EF4-FFF2-40B4-BE49-F238E27FC236}">
                <a16:creationId xmlns:a16="http://schemas.microsoft.com/office/drawing/2014/main" id="{F983FA07-FEB4-4EF3-86D7-0D2C24FF0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备注占位符 2">
            <a:extLst>
              <a:ext uri="{FF2B5EF4-FFF2-40B4-BE49-F238E27FC236}">
                <a16:creationId xmlns:a16="http://schemas.microsoft.com/office/drawing/2014/main" id="{E2843833-9A42-4C76-8A70-6DE21B7D7D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1" lang="zh-CN" altLang="en-US"/>
          </a:p>
        </p:txBody>
      </p:sp>
      <p:sp>
        <p:nvSpPr>
          <p:cNvPr id="71684" name="灯片编号占位符 3">
            <a:extLst>
              <a:ext uri="{FF2B5EF4-FFF2-40B4-BE49-F238E27FC236}">
                <a16:creationId xmlns:a16="http://schemas.microsoft.com/office/drawing/2014/main" id="{D9622BA5-AEB8-4CE6-802D-5DACBD2830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55952C23-006C-4D0A-A9BB-F1B4CE0F7003}" type="slidenum">
              <a:rPr lang="en-US" altLang="en-US">
                <a:latin typeface="Arial" panose="020B0604020202020204" pitchFamily="34" charset="0"/>
              </a:rPr>
              <a:pPr/>
              <a:t>36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幻灯片图像占位符 1">
            <a:extLst>
              <a:ext uri="{FF2B5EF4-FFF2-40B4-BE49-F238E27FC236}">
                <a16:creationId xmlns:a16="http://schemas.microsoft.com/office/drawing/2014/main" id="{B370A181-EEC4-4664-AAC4-D515286BCC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备注占位符 2">
            <a:extLst>
              <a:ext uri="{FF2B5EF4-FFF2-40B4-BE49-F238E27FC236}">
                <a16:creationId xmlns:a16="http://schemas.microsoft.com/office/drawing/2014/main" id="{101C37F8-D251-4A87-AA53-F69EE2EAFD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1" lang="zh-CN" altLang="en-US"/>
          </a:p>
        </p:txBody>
      </p:sp>
      <p:sp>
        <p:nvSpPr>
          <p:cNvPr id="73732" name="灯片编号占位符 3">
            <a:extLst>
              <a:ext uri="{FF2B5EF4-FFF2-40B4-BE49-F238E27FC236}">
                <a16:creationId xmlns:a16="http://schemas.microsoft.com/office/drawing/2014/main" id="{85A09083-0DDC-49B4-A9D7-21D3ADA088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94004805-5CC9-4B63-850E-4F1C911AA703}" type="slidenum">
              <a:rPr lang="en-US" altLang="en-US">
                <a:latin typeface="Arial" panose="020B0604020202020204" pitchFamily="34" charset="0"/>
              </a:rPr>
              <a:pPr/>
              <a:t>37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>
            <a:extLst>
              <a:ext uri="{FF2B5EF4-FFF2-40B4-BE49-F238E27FC236}">
                <a16:creationId xmlns:a16="http://schemas.microsoft.com/office/drawing/2014/main" id="{36B0F52A-CDCB-467C-B794-63190F4963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备注占位符 2">
            <a:extLst>
              <a:ext uri="{FF2B5EF4-FFF2-40B4-BE49-F238E27FC236}">
                <a16:creationId xmlns:a16="http://schemas.microsoft.com/office/drawing/2014/main" id="{229B8860-1225-4145-B18E-50B9191EB2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>
                <a:effectLst/>
              </a:rPr>
              <a:t>形态学，计算机图形学，</a:t>
            </a:r>
            <a:r>
              <a:rPr lang="en-US" altLang="zh-CN" sz="1200" b="1">
                <a:effectLst/>
              </a:rPr>
              <a:t>DIP</a:t>
            </a:r>
          </a:p>
        </p:txBody>
      </p:sp>
      <p:sp>
        <p:nvSpPr>
          <p:cNvPr id="18436" name="灯片编号占位符 3">
            <a:extLst>
              <a:ext uri="{FF2B5EF4-FFF2-40B4-BE49-F238E27FC236}">
                <a16:creationId xmlns:a16="http://schemas.microsoft.com/office/drawing/2014/main" id="{92B7E511-D1B8-4D53-96F2-5BD9D335C16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FAA24D8B-AB64-4328-8148-26A74A28B81B}" type="slidenum">
              <a:rPr lang="en-US" altLang="en-US">
                <a:latin typeface="Arial" panose="020B0604020202020204" pitchFamily="34" charset="0"/>
              </a:rPr>
              <a:pPr/>
              <a:t>3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0556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>
            <a:extLst>
              <a:ext uri="{FF2B5EF4-FFF2-40B4-BE49-F238E27FC236}">
                <a16:creationId xmlns:a16="http://schemas.microsoft.com/office/drawing/2014/main" id="{4827C9FE-E4DA-4496-A6CA-0FBA71B10C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备注占位符 2">
            <a:extLst>
              <a:ext uri="{FF2B5EF4-FFF2-40B4-BE49-F238E27FC236}">
                <a16:creationId xmlns:a16="http://schemas.microsoft.com/office/drawing/2014/main" id="{A0C47F77-6A65-4AF8-9AD2-6C161980D4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zh-CN" altLang="en-US"/>
              <a:t>几何意义很简单：腐蚀的结果减去开操作的结果，不断迭代，最后成了一条线。</a:t>
            </a:r>
          </a:p>
        </p:txBody>
      </p:sp>
      <p:sp>
        <p:nvSpPr>
          <p:cNvPr id="78852" name="灯片编号占位符 3">
            <a:extLst>
              <a:ext uri="{FF2B5EF4-FFF2-40B4-BE49-F238E27FC236}">
                <a16:creationId xmlns:a16="http://schemas.microsoft.com/office/drawing/2014/main" id="{D8ED24CC-7043-426B-B8F2-6970C925C1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2CCBB8E1-9320-4388-BEA9-8501F7A99B6A}" type="slidenum">
              <a:rPr lang="en-US" altLang="en-US">
                <a:latin typeface="Arial" panose="020B0604020202020204" pitchFamily="34" charset="0"/>
              </a:rPr>
              <a:pPr/>
              <a:t>41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>
            <a:extLst>
              <a:ext uri="{FF2B5EF4-FFF2-40B4-BE49-F238E27FC236}">
                <a16:creationId xmlns:a16="http://schemas.microsoft.com/office/drawing/2014/main" id="{44165F40-ACE4-42D9-B12C-F33780D535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备注占位符 2">
            <a:extLst>
              <a:ext uri="{FF2B5EF4-FFF2-40B4-BE49-F238E27FC236}">
                <a16:creationId xmlns:a16="http://schemas.microsoft.com/office/drawing/2014/main" id="{856A5E8F-8DE1-4300-88D0-89E956439E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1200">
                <a:effectLst/>
              </a:rPr>
              <a:t>修剪</a:t>
            </a:r>
            <a:r>
              <a:rPr lang="zh-CN" altLang="en-US" sz="1200">
                <a:effectLst/>
              </a:rPr>
              <a:t>不是一个独立的形态学算法，可以看做前面算法的补充。</a:t>
            </a:r>
            <a:endParaRPr lang="en-US" altLang="en-US" sz="1200">
              <a:effectLst/>
            </a:endParaRPr>
          </a:p>
        </p:txBody>
      </p:sp>
      <p:sp>
        <p:nvSpPr>
          <p:cNvPr id="86020" name="灯片编号占位符 3">
            <a:extLst>
              <a:ext uri="{FF2B5EF4-FFF2-40B4-BE49-F238E27FC236}">
                <a16:creationId xmlns:a16="http://schemas.microsoft.com/office/drawing/2014/main" id="{2C96F159-CF34-4AA5-B5F1-74D1BC6B7B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1BB3190B-A26E-4A59-A15E-7DADA51E5CB9}" type="slidenum">
              <a:rPr lang="en-US" altLang="en-US">
                <a:latin typeface="Arial" panose="020B0604020202020204" pitchFamily="34" charset="0"/>
              </a:rPr>
              <a:pPr/>
              <a:t>44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裁剪掉哪个部分？原图左上角的“毛刺”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86608D-28CA-403A-BC8B-323766390328}" type="slidenum">
              <a:rPr lang="en-US" altLang="en-US" smtClean="0"/>
              <a:pPr>
                <a:defRPr/>
              </a:pPr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12627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86608D-28CA-403A-BC8B-323766390328}" type="slidenum">
              <a:rPr lang="en-US" altLang="en-US" smtClean="0"/>
              <a:pPr>
                <a:defRPr/>
              </a:pPr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66083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幻灯片图像占位符 1">
            <a:extLst>
              <a:ext uri="{FF2B5EF4-FFF2-40B4-BE49-F238E27FC236}">
                <a16:creationId xmlns:a16="http://schemas.microsoft.com/office/drawing/2014/main" id="{DB07EA1C-951C-47A0-9B62-4FB43C2664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备注占位符 2">
            <a:extLst>
              <a:ext uri="{FF2B5EF4-FFF2-40B4-BE49-F238E27FC236}">
                <a16:creationId xmlns:a16="http://schemas.microsoft.com/office/drawing/2014/main" id="{0E41E1CC-6BB0-4EB6-A9E6-B240F3AFEE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1" lang="zh-CN" altLang="en-US"/>
          </a:p>
        </p:txBody>
      </p:sp>
      <p:sp>
        <p:nvSpPr>
          <p:cNvPr id="128004" name="灯片编号占位符 3">
            <a:extLst>
              <a:ext uri="{FF2B5EF4-FFF2-40B4-BE49-F238E27FC236}">
                <a16:creationId xmlns:a16="http://schemas.microsoft.com/office/drawing/2014/main" id="{E16EF303-683F-49DC-B3AC-86B49417A35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A760EDA2-51E4-432A-A99C-374A95F99BA6}" type="slidenum">
              <a:rPr lang="en-US" altLang="en-US">
                <a:latin typeface="Arial" panose="020B0604020202020204" pitchFamily="34" charset="0"/>
              </a:rPr>
              <a:pPr/>
              <a:t>69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幻灯片图像占位符 1">
            <a:extLst>
              <a:ext uri="{FF2B5EF4-FFF2-40B4-BE49-F238E27FC236}">
                <a16:creationId xmlns:a16="http://schemas.microsoft.com/office/drawing/2014/main" id="{552BD078-6760-43D5-86CE-4D44831C0C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备注占位符 2">
            <a:extLst>
              <a:ext uri="{FF2B5EF4-FFF2-40B4-BE49-F238E27FC236}">
                <a16:creationId xmlns:a16="http://schemas.microsoft.com/office/drawing/2014/main" id="{E1F540E0-77B0-4200-9AE9-DFD93CC23E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1" lang="zh-CN" altLang="en-US"/>
          </a:p>
        </p:txBody>
      </p:sp>
      <p:sp>
        <p:nvSpPr>
          <p:cNvPr id="130052" name="灯片编号占位符 3">
            <a:extLst>
              <a:ext uri="{FF2B5EF4-FFF2-40B4-BE49-F238E27FC236}">
                <a16:creationId xmlns:a16="http://schemas.microsoft.com/office/drawing/2014/main" id="{6BB028C7-4920-42A5-81B8-350853E665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E302C348-D5E3-491C-BC29-A0DE07EFB5D3}" type="slidenum">
              <a:rPr lang="en-US" altLang="en-US">
                <a:latin typeface="Arial" panose="020B0604020202020204" pitchFamily="34" charset="0"/>
              </a:rPr>
              <a:pPr/>
              <a:t>70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幻灯片图像占位符 1">
            <a:extLst>
              <a:ext uri="{FF2B5EF4-FFF2-40B4-BE49-F238E27FC236}">
                <a16:creationId xmlns:a16="http://schemas.microsoft.com/office/drawing/2014/main" id="{13FA2064-EDE9-4C92-B228-E879BFC7EA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备注占位符 2">
            <a:extLst>
              <a:ext uri="{FF2B5EF4-FFF2-40B4-BE49-F238E27FC236}">
                <a16:creationId xmlns:a16="http://schemas.microsoft.com/office/drawing/2014/main" id="{F96240A9-C435-4F70-A8FD-A41B75F066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1" lang="zh-CN" altLang="en-US"/>
          </a:p>
        </p:txBody>
      </p:sp>
      <p:sp>
        <p:nvSpPr>
          <p:cNvPr id="133124" name="灯片编号占位符 3">
            <a:extLst>
              <a:ext uri="{FF2B5EF4-FFF2-40B4-BE49-F238E27FC236}">
                <a16:creationId xmlns:a16="http://schemas.microsoft.com/office/drawing/2014/main" id="{3F123390-B6C9-433E-B2B9-FED8B861A3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307E48E0-2ACF-4EC0-8046-5792E040B92A}" type="slidenum">
              <a:rPr lang="en-US" altLang="en-US">
                <a:latin typeface="Arial" panose="020B0604020202020204" pitchFamily="34" charset="0"/>
              </a:rPr>
              <a:pPr/>
              <a:t>71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>
            <a:extLst>
              <a:ext uri="{FF2B5EF4-FFF2-40B4-BE49-F238E27FC236}">
                <a16:creationId xmlns:a16="http://schemas.microsoft.com/office/drawing/2014/main" id="{8FA70608-005C-4210-B668-BDC9458240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备注占位符 2">
            <a:extLst>
              <a:ext uri="{FF2B5EF4-FFF2-40B4-BE49-F238E27FC236}">
                <a16:creationId xmlns:a16="http://schemas.microsoft.com/office/drawing/2014/main" id="{50059B70-2111-4760-A07F-2926875381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>
                <a:effectLst/>
              </a:rPr>
              <a:t>数学描述的基础：集合论</a:t>
            </a:r>
            <a:endParaRPr lang="en-US" altLang="zh-CN" sz="1200" b="1">
              <a:effectLst/>
            </a:endParaRPr>
          </a:p>
        </p:txBody>
      </p:sp>
      <p:sp>
        <p:nvSpPr>
          <p:cNvPr id="20484" name="灯片编号占位符 3">
            <a:extLst>
              <a:ext uri="{FF2B5EF4-FFF2-40B4-BE49-F238E27FC236}">
                <a16:creationId xmlns:a16="http://schemas.microsoft.com/office/drawing/2014/main" id="{B8B0B1D3-ACD2-44F5-81F2-80DAF9EE4C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FC1251E3-8222-46FE-9E11-BEFB20270E52}" type="slidenum">
              <a:rPr lang="en-US" altLang="en-US">
                <a:latin typeface="Arial" panose="020B0604020202020204" pitchFamily="34" charset="0"/>
              </a:rPr>
              <a:pPr/>
              <a:t>4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>
            <a:extLst>
              <a:ext uri="{FF2B5EF4-FFF2-40B4-BE49-F238E27FC236}">
                <a16:creationId xmlns:a16="http://schemas.microsoft.com/office/drawing/2014/main" id="{D8D179CF-3601-41B5-BB0E-52B4F4E149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备注占位符 2">
            <a:extLst>
              <a:ext uri="{FF2B5EF4-FFF2-40B4-BE49-F238E27FC236}">
                <a16:creationId xmlns:a16="http://schemas.microsoft.com/office/drawing/2014/main" id="{4599FC3C-2BB2-4633-807C-39AF413005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1" lang="zh-CN" altLang="en-US"/>
          </a:p>
        </p:txBody>
      </p:sp>
      <p:sp>
        <p:nvSpPr>
          <p:cNvPr id="22532" name="灯片编号占位符 3">
            <a:extLst>
              <a:ext uri="{FF2B5EF4-FFF2-40B4-BE49-F238E27FC236}">
                <a16:creationId xmlns:a16="http://schemas.microsoft.com/office/drawing/2014/main" id="{6C071D72-31A0-4BC0-B52A-7EDFE910EE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E1BDC2E0-D5BB-4A01-B595-1294DF44E01B}" type="slidenum">
              <a:rPr lang="en-US" altLang="en-US">
                <a:latin typeface="Arial" panose="020B0604020202020204" pitchFamily="34" charset="0"/>
              </a:rPr>
              <a:pPr/>
              <a:t>5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>
            <a:extLst>
              <a:ext uri="{FF2B5EF4-FFF2-40B4-BE49-F238E27FC236}">
                <a16:creationId xmlns:a16="http://schemas.microsoft.com/office/drawing/2014/main" id="{D0FAA918-2DC2-4588-87C5-4F22B7E85E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备注占位符 2">
            <a:extLst>
              <a:ext uri="{FF2B5EF4-FFF2-40B4-BE49-F238E27FC236}">
                <a16:creationId xmlns:a16="http://schemas.microsoft.com/office/drawing/2014/main" id="{C7C79D73-DE96-46A4-B363-64F8432746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zh-CN" altLang="en-US"/>
              <a:t>用集合</a:t>
            </a:r>
            <a:r>
              <a:rPr kumimoji="1" lang="en-US" altLang="zh-CN"/>
              <a:t>B</a:t>
            </a:r>
            <a:r>
              <a:rPr kumimoji="1" lang="zh-CN" altLang="en-US"/>
              <a:t>操作集合</a:t>
            </a:r>
            <a:r>
              <a:rPr kumimoji="1" lang="en-US" altLang="zh-CN"/>
              <a:t>A</a:t>
            </a:r>
            <a:endParaRPr kumimoji="1" lang="zh-CN" altLang="en-US"/>
          </a:p>
        </p:txBody>
      </p:sp>
      <p:sp>
        <p:nvSpPr>
          <p:cNvPr id="26628" name="灯片编号占位符 3">
            <a:extLst>
              <a:ext uri="{FF2B5EF4-FFF2-40B4-BE49-F238E27FC236}">
                <a16:creationId xmlns:a16="http://schemas.microsoft.com/office/drawing/2014/main" id="{8DE0705F-3D0D-46C0-B621-70D31DA1EB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2D082D7D-4DCC-45F1-8936-657F12E153DD}" type="slidenum">
              <a:rPr lang="en-US" altLang="en-US">
                <a:latin typeface="Arial" panose="020B0604020202020204" pitchFamily="34" charset="0"/>
              </a:rPr>
              <a:pPr/>
              <a:t>7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>
            <a:extLst>
              <a:ext uri="{FF2B5EF4-FFF2-40B4-BE49-F238E27FC236}">
                <a16:creationId xmlns:a16="http://schemas.microsoft.com/office/drawing/2014/main" id="{D0FAA918-2DC2-4588-87C5-4F22B7E85E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备注占位符 2">
            <a:extLst>
              <a:ext uri="{FF2B5EF4-FFF2-40B4-BE49-F238E27FC236}">
                <a16:creationId xmlns:a16="http://schemas.microsoft.com/office/drawing/2014/main" id="{C7C79D73-DE96-46A4-B363-64F8432746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1" lang="zh-CN" altLang="en-US"/>
          </a:p>
        </p:txBody>
      </p:sp>
      <p:sp>
        <p:nvSpPr>
          <p:cNvPr id="26628" name="灯片编号占位符 3">
            <a:extLst>
              <a:ext uri="{FF2B5EF4-FFF2-40B4-BE49-F238E27FC236}">
                <a16:creationId xmlns:a16="http://schemas.microsoft.com/office/drawing/2014/main" id="{8DE0705F-3D0D-46C0-B621-70D31DA1EB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2D082D7D-4DCC-45F1-8936-657F12E153DD}" type="slidenum">
              <a:rPr lang="en-US" altLang="en-US">
                <a:latin typeface="Arial" panose="020B0604020202020204" pitchFamily="34" charset="0"/>
              </a:rPr>
              <a:pPr/>
              <a:t>8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5097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腐蚀过程：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）</a:t>
            </a:r>
            <a:r>
              <a:rPr lang="en-US" altLang="zh-CN"/>
              <a:t>z=0</a:t>
            </a:r>
            <a:r>
              <a:rPr lang="zh-CN" altLang="en-US"/>
              <a:t>时：结构元</a:t>
            </a:r>
            <a:r>
              <a:rPr lang="en-US" altLang="zh-CN"/>
              <a:t>B</a:t>
            </a:r>
            <a:r>
              <a:rPr lang="zh-CN" altLang="en-US"/>
              <a:t>在原点时，</a:t>
            </a:r>
            <a:r>
              <a:rPr lang="en-US" altLang="zh-CN"/>
              <a:t>(B)</a:t>
            </a:r>
            <a:r>
              <a:rPr lang="en-US" altLang="zh-CN" baseline="-25000"/>
              <a:t>0</a:t>
            </a:r>
            <a:r>
              <a:rPr lang="zh-CN" altLang="en-US"/>
              <a:t>属于</a:t>
            </a:r>
            <a:r>
              <a:rPr lang="en-US" altLang="zh-CN"/>
              <a:t>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2</a:t>
            </a:r>
            <a:r>
              <a:rPr lang="zh-CN" altLang="en-US"/>
              <a:t>）</a:t>
            </a:r>
            <a:r>
              <a:rPr lang="en-US" altLang="zh-CN"/>
              <a:t>0&lt;Z&lt;=Zmax</a:t>
            </a:r>
            <a:r>
              <a:rPr lang="zh-CN" altLang="en-US"/>
              <a:t>：</a:t>
            </a:r>
            <a:r>
              <a:rPr lang="en-US" altLang="zh-CN"/>
              <a:t>Zmax=(A</a:t>
            </a:r>
            <a:r>
              <a:rPr lang="zh-CN" altLang="en-US"/>
              <a:t>的边长</a:t>
            </a:r>
            <a:r>
              <a:rPr lang="en-US" altLang="zh-CN"/>
              <a:t>/2</a:t>
            </a:r>
            <a:r>
              <a:rPr lang="zh-CN" altLang="en-US"/>
              <a:t> </a:t>
            </a:r>
            <a:r>
              <a:rPr lang="en-US" altLang="zh-CN"/>
              <a:t>- B</a:t>
            </a:r>
            <a:r>
              <a:rPr lang="zh-CN" altLang="en-US"/>
              <a:t>边长</a:t>
            </a:r>
            <a:r>
              <a:rPr lang="en-US" altLang="zh-CN"/>
              <a:t>/2)</a:t>
            </a:r>
            <a:r>
              <a:rPr lang="zh-CN" altLang="en-US"/>
              <a:t>，此过程中，</a:t>
            </a:r>
            <a:r>
              <a:rPr lang="en-US" altLang="zh-CN"/>
              <a:t>z</a:t>
            </a:r>
            <a:r>
              <a:rPr lang="zh-CN" altLang="en-US"/>
              <a:t>在原图</a:t>
            </a:r>
            <a:r>
              <a:rPr lang="en-US" altLang="zh-CN"/>
              <a:t>A</a:t>
            </a:r>
            <a:r>
              <a:rPr lang="zh-CN" altLang="en-US"/>
              <a:t>中向前后左右方向变大，</a:t>
            </a:r>
            <a:r>
              <a:rPr lang="en-US" altLang="zh-CN"/>
              <a:t>(B)z</a:t>
            </a:r>
            <a:r>
              <a:rPr lang="zh-CN" altLang="en-US"/>
              <a:t>仍属于</a:t>
            </a:r>
            <a:r>
              <a:rPr lang="en-US" altLang="zh-CN"/>
              <a:t>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3</a:t>
            </a:r>
            <a:r>
              <a:rPr lang="zh-CN" altLang="en-US"/>
              <a:t>）</a:t>
            </a:r>
            <a:r>
              <a:rPr lang="en-US" altLang="zh-CN"/>
              <a:t>Z&gt;Zmax</a:t>
            </a:r>
            <a:r>
              <a:rPr lang="zh-CN" altLang="en-US"/>
              <a:t>：</a:t>
            </a:r>
            <a:r>
              <a:rPr lang="en-US" altLang="zh-CN"/>
              <a:t>(B)z</a:t>
            </a:r>
            <a:r>
              <a:rPr lang="zh-CN" altLang="en-US"/>
              <a:t>超出了</a:t>
            </a:r>
            <a:r>
              <a:rPr lang="en-US" altLang="zh-CN"/>
              <a:t>A</a:t>
            </a:r>
            <a:r>
              <a:rPr lang="zh-CN" altLang="en-US"/>
              <a:t>的范围 </a:t>
            </a:r>
            <a:endParaRPr lang="en-US" altLang="zh-CN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最后，腐蚀结果</a:t>
            </a:r>
            <a:r>
              <a:rPr lang="en-US" altLang="zh-CN"/>
              <a:t>=</a:t>
            </a:r>
            <a:r>
              <a:rPr lang="zh-CN" altLang="en-US"/>
              <a:t>集合</a:t>
            </a:r>
            <a:r>
              <a:rPr lang="en-US" altLang="zh-CN"/>
              <a:t>{ Z | 0&lt;Z&lt;=Zmax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2 </a:t>
            </a:r>
            <a:r>
              <a:rPr lang="zh-CN" altLang="en-US"/>
              <a:t>几何意义：将</a:t>
            </a:r>
            <a:r>
              <a:rPr lang="en-US" altLang="zh-CN"/>
              <a:t>z</a:t>
            </a:r>
            <a:r>
              <a:rPr lang="zh-CN" altLang="en-US"/>
              <a:t>视为原图</a:t>
            </a:r>
            <a:r>
              <a:rPr lang="en-US" altLang="zh-CN"/>
              <a:t>A</a:t>
            </a:r>
            <a:r>
              <a:rPr lang="zh-CN" altLang="en-US"/>
              <a:t>中的点前点坐标，那么几何意义与上页就直接对应了</a:t>
            </a:r>
            <a:endParaRPr lang="en-US" altLang="zh-CN"/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zh-CN"/>
          </a:p>
          <a:p>
            <a:pPr marL="228600" indent="-228600">
              <a:buAutoNum type="arabicPeriod"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86608D-28CA-403A-BC8B-323766390328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4724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>
            <a:extLst>
              <a:ext uri="{FF2B5EF4-FFF2-40B4-BE49-F238E27FC236}">
                <a16:creationId xmlns:a16="http://schemas.microsoft.com/office/drawing/2014/main" id="{2C9C3128-F473-4BCF-ABA4-75201E2654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>
            <a:extLst>
              <a:ext uri="{FF2B5EF4-FFF2-40B4-BE49-F238E27FC236}">
                <a16:creationId xmlns:a16="http://schemas.microsoft.com/office/drawing/2014/main" id="{CA32D57D-B871-4626-9C39-624676B16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/>
              <a:t>可见，把结构元看做模板也行</a:t>
            </a:r>
          </a:p>
        </p:txBody>
      </p:sp>
      <p:sp>
        <p:nvSpPr>
          <p:cNvPr id="33796" name="Slide Number Placeholder 3">
            <a:extLst>
              <a:ext uri="{FF2B5EF4-FFF2-40B4-BE49-F238E27FC236}">
                <a16:creationId xmlns:a16="http://schemas.microsoft.com/office/drawing/2014/main" id="{379B9785-DA3E-4C43-8F7B-5CCF6A2724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DA049038-164A-40BA-9476-43217BA7F1E6}" type="slidenum">
              <a:rPr lang="en-US" altLang="en-US">
                <a:latin typeface="Arial" panose="020B0604020202020204" pitchFamily="34" charset="0"/>
              </a:rPr>
              <a:pPr/>
              <a:t>13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>
            <a:extLst>
              <a:ext uri="{FF2B5EF4-FFF2-40B4-BE49-F238E27FC236}">
                <a16:creationId xmlns:a16="http://schemas.microsoft.com/office/drawing/2014/main" id="{9247B207-45C0-4C19-AF9E-EACD875D51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>
            <a:extLst>
              <a:ext uri="{FF2B5EF4-FFF2-40B4-BE49-F238E27FC236}">
                <a16:creationId xmlns:a16="http://schemas.microsoft.com/office/drawing/2014/main" id="{32B2309D-DD82-45BA-86DC-683F26F31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Board example</a:t>
            </a:r>
          </a:p>
        </p:txBody>
      </p:sp>
      <p:sp>
        <p:nvSpPr>
          <p:cNvPr id="35844" name="Slide Number Placeholder 3">
            <a:extLst>
              <a:ext uri="{FF2B5EF4-FFF2-40B4-BE49-F238E27FC236}">
                <a16:creationId xmlns:a16="http://schemas.microsoft.com/office/drawing/2014/main" id="{24B01D45-8104-4CF2-91DE-7E91B8C8F4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3897CA71-96BA-41E1-88F5-14BD691A9260}" type="slidenum">
              <a:rPr lang="en-US" altLang="en-US">
                <a:latin typeface="Arial" panose="020B0604020202020204" pitchFamily="34" charset="0"/>
              </a:rPr>
              <a:pPr/>
              <a:t>14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25A388B9-4630-4923-B349-43380FBDFBDE}"/>
              </a:ext>
            </a:extLst>
          </p:cNvPr>
          <p:cNvGrpSpPr>
            <a:grpSpLocks/>
          </p:cNvGrpSpPr>
          <p:nvPr/>
        </p:nvGrpSpPr>
        <p:grpSpPr bwMode="auto">
          <a:xfrm>
            <a:off x="0" y="1422400"/>
            <a:ext cx="9147175" cy="5435600"/>
            <a:chOff x="0" y="896"/>
            <a:chExt cx="5762" cy="3424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13743C1A-1018-4F40-B7B1-CC10433F4F5C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20" y="896"/>
              <a:ext cx="5742" cy="3424"/>
              <a:chOff x="20" y="896"/>
              <a:chExt cx="5742" cy="3424"/>
            </a:xfrm>
          </p:grpSpPr>
          <p:sp>
            <p:nvSpPr>
              <p:cNvPr id="142" name="Freeform 4">
                <a:extLst>
                  <a:ext uri="{FF2B5EF4-FFF2-40B4-BE49-F238E27FC236}">
                    <a16:creationId xmlns:a16="http://schemas.microsoft.com/office/drawing/2014/main" id="{A0412B42-6C8B-489E-8EC0-89557B5B313C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1399" y="1116"/>
                <a:ext cx="2815" cy="2110"/>
              </a:xfrm>
              <a:custGeom>
                <a:avLst/>
                <a:gdLst>
                  <a:gd name="T0" fmla="*/ 950 w 2815"/>
                  <a:gd name="T1" fmla="*/ 85 h 2110"/>
                  <a:gd name="T2" fmla="*/ 628 w 2815"/>
                  <a:gd name="T3" fmla="*/ 438 h 2110"/>
                  <a:gd name="T4" fmla="*/ 66 w 2815"/>
                  <a:gd name="T5" fmla="*/ 471 h 2110"/>
                  <a:gd name="T6" fmla="*/ 0 w 2815"/>
                  <a:gd name="T7" fmla="*/ 627 h 2110"/>
                  <a:gd name="T8" fmla="*/ 372 w 2815"/>
                  <a:gd name="T9" fmla="*/ 1026 h 2110"/>
                  <a:gd name="T10" fmla="*/ 611 w 2815"/>
                  <a:gd name="T11" fmla="*/ 902 h 2110"/>
                  <a:gd name="T12" fmla="*/ 992 w 2815"/>
                  <a:gd name="T13" fmla="*/ 1085 h 2110"/>
                  <a:gd name="T14" fmla="*/ 1116 w 2815"/>
                  <a:gd name="T15" fmla="*/ 1339 h 2110"/>
                  <a:gd name="T16" fmla="*/ 1083 w 2815"/>
                  <a:gd name="T17" fmla="*/ 1450 h 2110"/>
                  <a:gd name="T18" fmla="*/ 1124 w 2815"/>
                  <a:gd name="T19" fmla="*/ 1659 h 2110"/>
                  <a:gd name="T20" fmla="*/ 1149 w 2815"/>
                  <a:gd name="T21" fmla="*/ 1999 h 2110"/>
                  <a:gd name="T22" fmla="*/ 1463 w 2815"/>
                  <a:gd name="T23" fmla="*/ 2110 h 2110"/>
                  <a:gd name="T24" fmla="*/ 1686 w 2815"/>
                  <a:gd name="T25" fmla="*/ 2025 h 2110"/>
                  <a:gd name="T26" fmla="*/ 1603 w 2815"/>
                  <a:gd name="T27" fmla="*/ 1777 h 2110"/>
                  <a:gd name="T28" fmla="*/ 1991 w 2815"/>
                  <a:gd name="T29" fmla="*/ 1555 h 2110"/>
                  <a:gd name="T30" fmla="*/ 2281 w 2815"/>
                  <a:gd name="T31" fmla="*/ 1542 h 2110"/>
                  <a:gd name="T32" fmla="*/ 2446 w 2815"/>
                  <a:gd name="T33" fmla="*/ 1359 h 2110"/>
                  <a:gd name="T34" fmla="*/ 2361 w 2815"/>
                  <a:gd name="T35" fmla="*/ 1001 h 2110"/>
                  <a:gd name="T36" fmla="*/ 2606 w 2815"/>
                  <a:gd name="T37" fmla="*/ 893 h 2110"/>
                  <a:gd name="T38" fmla="*/ 2815 w 2815"/>
                  <a:gd name="T39" fmla="*/ 454 h 2110"/>
                  <a:gd name="T40" fmla="*/ 2518 w 2815"/>
                  <a:gd name="T41" fmla="*/ 0 h 211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815" h="2110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w="1524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" name="Freeform 5">
                <a:extLst>
                  <a:ext uri="{FF2B5EF4-FFF2-40B4-BE49-F238E27FC236}">
                    <a16:creationId xmlns:a16="http://schemas.microsoft.com/office/drawing/2014/main" id="{C0718A67-8F28-4D6D-A933-7216A9F7CE4F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672" y="1116"/>
                <a:ext cx="3966" cy="2366"/>
              </a:xfrm>
              <a:custGeom>
                <a:avLst/>
                <a:gdLst>
                  <a:gd name="T0" fmla="*/ 1423 w 3966"/>
                  <a:gd name="T1" fmla="*/ 65 h 2366"/>
                  <a:gd name="T2" fmla="*/ 1148 w 3966"/>
                  <a:gd name="T3" fmla="*/ 262 h 2366"/>
                  <a:gd name="T4" fmla="*/ 934 w 3966"/>
                  <a:gd name="T5" fmla="*/ 216 h 2366"/>
                  <a:gd name="T6" fmla="*/ 529 w 3966"/>
                  <a:gd name="T7" fmla="*/ 314 h 2366"/>
                  <a:gd name="T8" fmla="*/ 174 w 3966"/>
                  <a:gd name="T9" fmla="*/ 327 h 2366"/>
                  <a:gd name="T10" fmla="*/ 0 w 3966"/>
                  <a:gd name="T11" fmla="*/ 628 h 2366"/>
                  <a:gd name="T12" fmla="*/ 91 w 3966"/>
                  <a:gd name="T13" fmla="*/ 726 h 2366"/>
                  <a:gd name="T14" fmla="*/ 231 w 3966"/>
                  <a:gd name="T15" fmla="*/ 654 h 2366"/>
                  <a:gd name="T16" fmla="*/ 430 w 3966"/>
                  <a:gd name="T17" fmla="*/ 687 h 2366"/>
                  <a:gd name="T18" fmla="*/ 504 w 3966"/>
                  <a:gd name="T19" fmla="*/ 850 h 2366"/>
                  <a:gd name="T20" fmla="*/ 347 w 3966"/>
                  <a:gd name="T21" fmla="*/ 1020 h 2366"/>
                  <a:gd name="T22" fmla="*/ 529 w 3966"/>
                  <a:gd name="T23" fmla="*/ 1144 h 2366"/>
                  <a:gd name="T24" fmla="*/ 727 w 3966"/>
                  <a:gd name="T25" fmla="*/ 1105 h 2366"/>
                  <a:gd name="T26" fmla="*/ 901 w 3966"/>
                  <a:gd name="T27" fmla="*/ 1216 h 2366"/>
                  <a:gd name="T28" fmla="*/ 1256 w 3966"/>
                  <a:gd name="T29" fmla="*/ 1229 h 2366"/>
                  <a:gd name="T30" fmla="*/ 1611 w 3966"/>
                  <a:gd name="T31" fmla="*/ 1425 h 2366"/>
                  <a:gd name="T32" fmla="*/ 1694 w 3966"/>
                  <a:gd name="T33" fmla="*/ 1673 h 2366"/>
                  <a:gd name="T34" fmla="*/ 1619 w 3966"/>
                  <a:gd name="T35" fmla="*/ 2118 h 2366"/>
                  <a:gd name="T36" fmla="*/ 1694 w 3966"/>
                  <a:gd name="T37" fmla="*/ 2268 h 2366"/>
                  <a:gd name="T38" fmla="*/ 2132 w 3966"/>
                  <a:gd name="T39" fmla="*/ 2242 h 2366"/>
                  <a:gd name="T40" fmla="*/ 2289 w 3966"/>
                  <a:gd name="T41" fmla="*/ 2366 h 2366"/>
                  <a:gd name="T42" fmla="*/ 2594 w 3966"/>
                  <a:gd name="T43" fmla="*/ 2046 h 2366"/>
                  <a:gd name="T44" fmla="*/ 2537 w 3966"/>
                  <a:gd name="T45" fmla="*/ 1817 h 2366"/>
                  <a:gd name="T46" fmla="*/ 2818 w 3966"/>
                  <a:gd name="T47" fmla="*/ 1673 h 2366"/>
                  <a:gd name="T48" fmla="*/ 3016 w 3966"/>
                  <a:gd name="T49" fmla="*/ 1719 h 2366"/>
                  <a:gd name="T50" fmla="*/ 3280 w 3966"/>
                  <a:gd name="T51" fmla="*/ 1615 h 2366"/>
                  <a:gd name="T52" fmla="*/ 3405 w 3966"/>
                  <a:gd name="T53" fmla="*/ 1174 h 2366"/>
                  <a:gd name="T54" fmla="*/ 3643 w 3966"/>
                  <a:gd name="T55" fmla="*/ 922 h 2366"/>
                  <a:gd name="T56" fmla="*/ 3966 w 3966"/>
                  <a:gd name="T57" fmla="*/ 896 h 2366"/>
                  <a:gd name="T58" fmla="*/ 3908 w 3966"/>
                  <a:gd name="T59" fmla="*/ 733 h 2366"/>
                  <a:gd name="T60" fmla="*/ 3669 w 3966"/>
                  <a:gd name="T61" fmla="*/ 563 h 2366"/>
                  <a:gd name="T62" fmla="*/ 3817 w 3966"/>
                  <a:gd name="T63" fmla="*/ 210 h 2366"/>
                  <a:gd name="T64" fmla="*/ 3590 w 3966"/>
                  <a:gd name="T65" fmla="*/ 0 h 236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3966" h="23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w="1651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" name="Freeform 6">
                <a:extLst>
                  <a:ext uri="{FF2B5EF4-FFF2-40B4-BE49-F238E27FC236}">
                    <a16:creationId xmlns:a16="http://schemas.microsoft.com/office/drawing/2014/main" id="{CE718AAD-5017-4EF8-A904-90344E55BA5E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20" y="1069"/>
                <a:ext cx="5732" cy="3107"/>
              </a:xfrm>
              <a:custGeom>
                <a:avLst/>
                <a:gdLst>
                  <a:gd name="T0" fmla="*/ 81 w 5732"/>
                  <a:gd name="T1" fmla="*/ 0 h 3107"/>
                  <a:gd name="T2" fmla="*/ 133 w 5732"/>
                  <a:gd name="T3" fmla="*/ 328 h 3107"/>
                  <a:gd name="T4" fmla="*/ 0 w 5732"/>
                  <a:gd name="T5" fmla="*/ 666 h 3107"/>
                  <a:gd name="T6" fmla="*/ 83 w 5732"/>
                  <a:gd name="T7" fmla="*/ 1221 h 3107"/>
                  <a:gd name="T8" fmla="*/ 413 w 5732"/>
                  <a:gd name="T9" fmla="*/ 1515 h 3107"/>
                  <a:gd name="T10" fmla="*/ 881 w 5732"/>
                  <a:gd name="T11" fmla="*/ 1700 h 3107"/>
                  <a:gd name="T12" fmla="*/ 1440 w 5732"/>
                  <a:gd name="T13" fmla="*/ 1651 h 3107"/>
                  <a:gd name="T14" fmla="*/ 1755 w 5732"/>
                  <a:gd name="T15" fmla="*/ 1940 h 3107"/>
                  <a:gd name="T16" fmla="*/ 1653 w 5732"/>
                  <a:gd name="T17" fmla="*/ 2126 h 3107"/>
                  <a:gd name="T18" fmla="*/ 1136 w 5732"/>
                  <a:gd name="T19" fmla="*/ 2142 h 3107"/>
                  <a:gd name="T20" fmla="*/ 911 w 5732"/>
                  <a:gd name="T21" fmla="*/ 2021 h 3107"/>
                  <a:gd name="T22" fmla="*/ 739 w 5732"/>
                  <a:gd name="T23" fmla="*/ 2142 h 3107"/>
                  <a:gd name="T24" fmla="*/ 954 w 5732"/>
                  <a:gd name="T25" fmla="*/ 2524 h 3107"/>
                  <a:gd name="T26" fmla="*/ 973 w 5732"/>
                  <a:gd name="T27" fmla="*/ 2905 h 3107"/>
                  <a:gd name="T28" fmla="*/ 1511 w 5732"/>
                  <a:gd name="T29" fmla="*/ 3107 h 3107"/>
                  <a:gd name="T30" fmla="*/ 1644 w 5732"/>
                  <a:gd name="T31" fmla="*/ 2922 h 3107"/>
                  <a:gd name="T32" fmla="*/ 2077 w 5732"/>
                  <a:gd name="T33" fmla="*/ 2797 h 3107"/>
                  <a:gd name="T34" fmla="*/ 2610 w 5732"/>
                  <a:gd name="T35" fmla="*/ 2962 h 3107"/>
                  <a:gd name="T36" fmla="*/ 3222 w 5732"/>
                  <a:gd name="T37" fmla="*/ 2812 h 3107"/>
                  <a:gd name="T38" fmla="*/ 3443 w 5732"/>
                  <a:gd name="T39" fmla="*/ 2922 h 3107"/>
                  <a:gd name="T40" fmla="*/ 3861 w 5732"/>
                  <a:gd name="T41" fmla="*/ 2648 h 3107"/>
                  <a:gd name="T42" fmla="*/ 4125 w 5732"/>
                  <a:gd name="T43" fmla="*/ 2311 h 3107"/>
                  <a:gd name="T44" fmla="*/ 4369 w 5732"/>
                  <a:gd name="T45" fmla="*/ 2318 h 3107"/>
                  <a:gd name="T46" fmla="*/ 4554 w 5732"/>
                  <a:gd name="T47" fmla="*/ 2445 h 3107"/>
                  <a:gd name="T48" fmla="*/ 5015 w 5732"/>
                  <a:gd name="T49" fmla="*/ 2142 h 3107"/>
                  <a:gd name="T50" fmla="*/ 5404 w 5732"/>
                  <a:gd name="T51" fmla="*/ 2185 h 3107"/>
                  <a:gd name="T52" fmla="*/ 5732 w 5732"/>
                  <a:gd name="T53" fmla="*/ 2069 h 310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5732" h="3107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w="1651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5" name="Freeform 7">
                <a:extLst>
                  <a:ext uri="{FF2B5EF4-FFF2-40B4-BE49-F238E27FC236}">
                    <a16:creationId xmlns:a16="http://schemas.microsoft.com/office/drawing/2014/main" id="{57F06238-ECB4-4A56-B12E-AC7610BD33F6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242" y="1145"/>
                <a:ext cx="5512" cy="2760"/>
              </a:xfrm>
              <a:custGeom>
                <a:avLst/>
                <a:gdLst>
                  <a:gd name="T0" fmla="*/ 240 w 5512"/>
                  <a:gd name="T1" fmla="*/ 0 h 2760"/>
                  <a:gd name="T2" fmla="*/ 0 w 5512"/>
                  <a:gd name="T3" fmla="*/ 336 h 2760"/>
                  <a:gd name="T4" fmla="*/ 82 w 5512"/>
                  <a:gd name="T5" fmla="*/ 821 h 2760"/>
                  <a:gd name="T6" fmla="*/ 243 w 5512"/>
                  <a:gd name="T7" fmla="*/ 873 h 2760"/>
                  <a:gd name="T8" fmla="*/ 473 w 5512"/>
                  <a:gd name="T9" fmla="*/ 1087 h 2760"/>
                  <a:gd name="T10" fmla="*/ 557 w 5512"/>
                  <a:gd name="T11" fmla="*/ 1441 h 2760"/>
                  <a:gd name="T12" fmla="*/ 839 w 5512"/>
                  <a:gd name="T13" fmla="*/ 1499 h 2760"/>
                  <a:gd name="T14" fmla="*/ 1258 w 5512"/>
                  <a:gd name="T15" fmla="*/ 1349 h 2760"/>
                  <a:gd name="T16" fmla="*/ 1307 w 5512"/>
                  <a:gd name="T17" fmla="*/ 1493 h 2760"/>
                  <a:gd name="T18" fmla="*/ 1621 w 5512"/>
                  <a:gd name="T19" fmla="*/ 1513 h 2760"/>
                  <a:gd name="T20" fmla="*/ 1862 w 5512"/>
                  <a:gd name="T21" fmla="*/ 1865 h 2760"/>
                  <a:gd name="T22" fmla="*/ 1668 w 5512"/>
                  <a:gd name="T23" fmla="*/ 2166 h 2760"/>
                  <a:gd name="T24" fmla="*/ 1308 w 5512"/>
                  <a:gd name="T25" fmla="*/ 2217 h 2760"/>
                  <a:gd name="T26" fmla="*/ 992 w 5512"/>
                  <a:gd name="T27" fmla="*/ 2172 h 2760"/>
                  <a:gd name="T28" fmla="*/ 903 w 5512"/>
                  <a:gd name="T29" fmla="*/ 2244 h 2760"/>
                  <a:gd name="T30" fmla="*/ 1008 w 5512"/>
                  <a:gd name="T31" fmla="*/ 2415 h 2760"/>
                  <a:gd name="T32" fmla="*/ 992 w 5512"/>
                  <a:gd name="T33" fmla="*/ 2538 h 2760"/>
                  <a:gd name="T34" fmla="*/ 1137 w 5512"/>
                  <a:gd name="T35" fmla="*/ 2760 h 2760"/>
                  <a:gd name="T36" fmla="*/ 1661 w 5512"/>
                  <a:gd name="T37" fmla="*/ 2623 h 2760"/>
                  <a:gd name="T38" fmla="*/ 1725 w 5512"/>
                  <a:gd name="T39" fmla="*/ 2492 h 2760"/>
                  <a:gd name="T40" fmla="*/ 1895 w 5512"/>
                  <a:gd name="T41" fmla="*/ 2551 h 2760"/>
                  <a:gd name="T42" fmla="*/ 2338 w 5512"/>
                  <a:gd name="T43" fmla="*/ 2448 h 2760"/>
                  <a:gd name="T44" fmla="*/ 2443 w 5512"/>
                  <a:gd name="T45" fmla="*/ 2714 h 2760"/>
                  <a:gd name="T46" fmla="*/ 2870 w 5512"/>
                  <a:gd name="T47" fmla="*/ 2541 h 2760"/>
                  <a:gd name="T48" fmla="*/ 3264 w 5512"/>
                  <a:gd name="T49" fmla="*/ 2591 h 2760"/>
                  <a:gd name="T50" fmla="*/ 3522 w 5512"/>
                  <a:gd name="T51" fmla="*/ 2427 h 2760"/>
                  <a:gd name="T52" fmla="*/ 3594 w 5512"/>
                  <a:gd name="T53" fmla="*/ 2081 h 2760"/>
                  <a:gd name="T54" fmla="*/ 4013 w 5512"/>
                  <a:gd name="T55" fmla="*/ 2087 h 2760"/>
                  <a:gd name="T56" fmla="*/ 4070 w 5512"/>
                  <a:gd name="T57" fmla="*/ 1924 h 2760"/>
                  <a:gd name="T58" fmla="*/ 4239 w 5512"/>
                  <a:gd name="T59" fmla="*/ 1931 h 2760"/>
                  <a:gd name="T60" fmla="*/ 4465 w 5512"/>
                  <a:gd name="T61" fmla="*/ 2094 h 2760"/>
                  <a:gd name="T62" fmla="*/ 4836 w 5512"/>
                  <a:gd name="T63" fmla="*/ 1814 h 2760"/>
                  <a:gd name="T64" fmla="*/ 5225 w 5512"/>
                  <a:gd name="T65" fmla="*/ 1785 h 2760"/>
                  <a:gd name="T66" fmla="*/ 5367 w 5512"/>
                  <a:gd name="T67" fmla="*/ 1571 h 2760"/>
                  <a:gd name="T68" fmla="*/ 5512 w 5512"/>
                  <a:gd name="T69" fmla="*/ 1585 h 2760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512" h="2760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w="1524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6" name="Freeform 8">
                <a:extLst>
                  <a:ext uri="{FF2B5EF4-FFF2-40B4-BE49-F238E27FC236}">
                    <a16:creationId xmlns:a16="http://schemas.microsoft.com/office/drawing/2014/main" id="{CDF967B2-DFC2-4FAA-BEBB-13B29F159F64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4840" y="984"/>
                <a:ext cx="790" cy="1189"/>
              </a:xfrm>
              <a:custGeom>
                <a:avLst/>
                <a:gdLst>
                  <a:gd name="T0" fmla="*/ 139 w 790"/>
                  <a:gd name="T1" fmla="*/ 0 h 1189"/>
                  <a:gd name="T2" fmla="*/ 210 w 790"/>
                  <a:gd name="T3" fmla="*/ 233 h 1189"/>
                  <a:gd name="T4" fmla="*/ 159 w 790"/>
                  <a:gd name="T5" fmla="*/ 643 h 1189"/>
                  <a:gd name="T6" fmla="*/ 454 w 790"/>
                  <a:gd name="T7" fmla="*/ 771 h 1189"/>
                  <a:gd name="T8" fmla="*/ 605 w 790"/>
                  <a:gd name="T9" fmla="*/ 1046 h 1189"/>
                  <a:gd name="T10" fmla="*/ 790 w 790"/>
                  <a:gd name="T11" fmla="*/ 1189 h 1189"/>
                  <a:gd name="T12" fmla="*/ 540 w 790"/>
                  <a:gd name="T13" fmla="*/ 1111 h 1189"/>
                  <a:gd name="T14" fmla="*/ 363 w 790"/>
                  <a:gd name="T15" fmla="*/ 883 h 1189"/>
                  <a:gd name="T16" fmla="*/ 139 w 790"/>
                  <a:gd name="T17" fmla="*/ 852 h 1189"/>
                  <a:gd name="T18" fmla="*/ 0 w 790"/>
                  <a:gd name="T19" fmla="*/ 499 h 1189"/>
                  <a:gd name="T20" fmla="*/ 48 w 790"/>
                  <a:gd name="T21" fmla="*/ 209 h 118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790" h="1189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w="1524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" name="Freeform 9">
                <a:extLst>
                  <a:ext uri="{FF2B5EF4-FFF2-40B4-BE49-F238E27FC236}">
                    <a16:creationId xmlns:a16="http://schemas.microsoft.com/office/drawing/2014/main" id="{DECAFF9B-992D-46E8-919D-6FD97B0571F6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5173" y="896"/>
                <a:ext cx="579" cy="1117"/>
              </a:xfrm>
              <a:custGeom>
                <a:avLst/>
                <a:gdLst>
                  <a:gd name="T0" fmla="*/ 0 w 579"/>
                  <a:gd name="T1" fmla="*/ 0 h 1117"/>
                  <a:gd name="T2" fmla="*/ 128 w 579"/>
                  <a:gd name="T3" fmla="*/ 328 h 1117"/>
                  <a:gd name="T4" fmla="*/ 9 w 579"/>
                  <a:gd name="T5" fmla="*/ 659 h 1117"/>
                  <a:gd name="T6" fmla="*/ 40 w 579"/>
                  <a:gd name="T7" fmla="*/ 763 h 1117"/>
                  <a:gd name="T8" fmla="*/ 234 w 579"/>
                  <a:gd name="T9" fmla="*/ 739 h 1117"/>
                  <a:gd name="T10" fmla="*/ 344 w 579"/>
                  <a:gd name="T11" fmla="*/ 1055 h 1117"/>
                  <a:gd name="T12" fmla="*/ 579 w 579"/>
                  <a:gd name="T13" fmla="*/ 1117 h 11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79" h="1117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w="1651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" name="Freeform 10">
                <a:extLst>
                  <a:ext uri="{FF2B5EF4-FFF2-40B4-BE49-F238E27FC236}">
                    <a16:creationId xmlns:a16="http://schemas.microsoft.com/office/drawing/2014/main" id="{86A29EEF-1A4A-4E39-A4C3-D24D05F51976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3291" y="968"/>
                <a:ext cx="2471" cy="2396"/>
              </a:xfrm>
              <a:custGeom>
                <a:avLst/>
                <a:gdLst>
                  <a:gd name="T0" fmla="*/ 1118 w 2471"/>
                  <a:gd name="T1" fmla="*/ 0 h 2396"/>
                  <a:gd name="T2" fmla="*/ 1179 w 2471"/>
                  <a:gd name="T3" fmla="*/ 225 h 2396"/>
                  <a:gd name="T4" fmla="*/ 1393 w 2471"/>
                  <a:gd name="T5" fmla="*/ 339 h 2396"/>
                  <a:gd name="T6" fmla="*/ 1404 w 2471"/>
                  <a:gd name="T7" fmla="*/ 548 h 2396"/>
                  <a:gd name="T8" fmla="*/ 1342 w 2471"/>
                  <a:gd name="T9" fmla="*/ 732 h 2396"/>
                  <a:gd name="T10" fmla="*/ 1434 w 2471"/>
                  <a:gd name="T11" fmla="*/ 925 h 2396"/>
                  <a:gd name="T12" fmla="*/ 1455 w 2471"/>
                  <a:gd name="T13" fmla="*/ 1109 h 2396"/>
                  <a:gd name="T14" fmla="*/ 1311 w 2471"/>
                  <a:gd name="T15" fmla="*/ 1142 h 2396"/>
                  <a:gd name="T16" fmla="*/ 926 w 2471"/>
                  <a:gd name="T17" fmla="*/ 1384 h 2396"/>
                  <a:gd name="T18" fmla="*/ 975 w 2471"/>
                  <a:gd name="T19" fmla="*/ 1456 h 2396"/>
                  <a:gd name="T20" fmla="*/ 956 w 2471"/>
                  <a:gd name="T21" fmla="*/ 1624 h 2396"/>
                  <a:gd name="T22" fmla="*/ 782 w 2471"/>
                  <a:gd name="T23" fmla="*/ 1817 h 2396"/>
                  <a:gd name="T24" fmla="*/ 539 w 2471"/>
                  <a:gd name="T25" fmla="*/ 1978 h 2396"/>
                  <a:gd name="T26" fmla="*/ 152 w 2471"/>
                  <a:gd name="T27" fmla="*/ 2026 h 2396"/>
                  <a:gd name="T28" fmla="*/ 19 w 2471"/>
                  <a:gd name="T29" fmla="*/ 2251 h 2396"/>
                  <a:gd name="T30" fmla="*/ 0 w 2471"/>
                  <a:gd name="T31" fmla="*/ 2396 h 2396"/>
                  <a:gd name="T32" fmla="*/ 213 w 2471"/>
                  <a:gd name="T33" fmla="*/ 2179 h 2396"/>
                  <a:gd name="T34" fmla="*/ 629 w 2471"/>
                  <a:gd name="T35" fmla="*/ 2090 h 2396"/>
                  <a:gd name="T36" fmla="*/ 894 w 2471"/>
                  <a:gd name="T37" fmla="*/ 1906 h 2396"/>
                  <a:gd name="T38" fmla="*/ 1230 w 2471"/>
                  <a:gd name="T39" fmla="*/ 1986 h 2396"/>
                  <a:gd name="T40" fmla="*/ 1668 w 2471"/>
                  <a:gd name="T41" fmla="*/ 1906 h 2396"/>
                  <a:gd name="T42" fmla="*/ 1983 w 2471"/>
                  <a:gd name="T43" fmla="*/ 1745 h 2396"/>
                  <a:gd name="T44" fmla="*/ 2014 w 2471"/>
                  <a:gd name="T45" fmla="*/ 1600 h 2396"/>
                  <a:gd name="T46" fmla="*/ 2237 w 2471"/>
                  <a:gd name="T47" fmla="*/ 1496 h 2396"/>
                  <a:gd name="T48" fmla="*/ 2359 w 2471"/>
                  <a:gd name="T49" fmla="*/ 1552 h 2396"/>
                  <a:gd name="T50" fmla="*/ 2471 w 2471"/>
                  <a:gd name="T51" fmla="*/ 1479 h 239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471" h="2396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w="1651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9" name="Freeform 11">
                <a:extLst>
                  <a:ext uri="{FF2B5EF4-FFF2-40B4-BE49-F238E27FC236}">
                    <a16:creationId xmlns:a16="http://schemas.microsoft.com/office/drawing/2014/main" id="{DF88731A-72B4-4913-9BEB-224344A5F8ED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2366" y="1067"/>
                <a:ext cx="1399" cy="1349"/>
              </a:xfrm>
              <a:custGeom>
                <a:avLst/>
                <a:gdLst>
                  <a:gd name="T0" fmla="*/ 620 w 1399"/>
                  <a:gd name="T1" fmla="*/ 155 h 1349"/>
                  <a:gd name="T2" fmla="*/ 421 w 1399"/>
                  <a:gd name="T3" fmla="*/ 155 h 1349"/>
                  <a:gd name="T4" fmla="*/ 205 w 1399"/>
                  <a:gd name="T5" fmla="*/ 507 h 1349"/>
                  <a:gd name="T6" fmla="*/ 0 w 1399"/>
                  <a:gd name="T7" fmla="*/ 673 h 1349"/>
                  <a:gd name="T8" fmla="*/ 487 w 1399"/>
                  <a:gd name="T9" fmla="*/ 783 h 1349"/>
                  <a:gd name="T10" fmla="*/ 425 w 1399"/>
                  <a:gd name="T11" fmla="*/ 1009 h 1349"/>
                  <a:gd name="T12" fmla="*/ 617 w 1399"/>
                  <a:gd name="T13" fmla="*/ 1086 h 1349"/>
                  <a:gd name="T14" fmla="*/ 498 w 1399"/>
                  <a:gd name="T15" fmla="*/ 1349 h 1349"/>
                  <a:gd name="T16" fmla="*/ 961 w 1399"/>
                  <a:gd name="T17" fmla="*/ 1035 h 1349"/>
                  <a:gd name="T18" fmla="*/ 926 w 1399"/>
                  <a:gd name="T19" fmla="*/ 776 h 1349"/>
                  <a:gd name="T20" fmla="*/ 1181 w 1399"/>
                  <a:gd name="T21" fmla="*/ 749 h 1349"/>
                  <a:gd name="T22" fmla="*/ 1399 w 1399"/>
                  <a:gd name="T23" fmla="*/ 601 h 1349"/>
                  <a:gd name="T24" fmla="*/ 1315 w 1399"/>
                  <a:gd name="T25" fmla="*/ 416 h 1349"/>
                  <a:gd name="T26" fmla="*/ 1341 w 1399"/>
                  <a:gd name="T27" fmla="*/ 196 h 1349"/>
                  <a:gd name="T28" fmla="*/ 1171 w 1399"/>
                  <a:gd name="T29" fmla="*/ 164 h 1349"/>
                  <a:gd name="T30" fmla="*/ 928 w 1399"/>
                  <a:gd name="T31" fmla="*/ 0 h 1349"/>
                  <a:gd name="T32" fmla="*/ 620 w 1399"/>
                  <a:gd name="T33" fmla="*/ 155 h 134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399" h="134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0" name="Freeform 12">
                <a:extLst>
                  <a:ext uri="{FF2B5EF4-FFF2-40B4-BE49-F238E27FC236}">
                    <a16:creationId xmlns:a16="http://schemas.microsoft.com/office/drawing/2014/main" id="{2AA13733-292F-4B48-9ABE-D39F6FE0BDA4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4275" y="2031"/>
                <a:ext cx="1256" cy="810"/>
              </a:xfrm>
              <a:custGeom>
                <a:avLst/>
                <a:gdLst>
                  <a:gd name="T0" fmla="*/ 719 w 1256"/>
                  <a:gd name="T1" fmla="*/ 183 h 810"/>
                  <a:gd name="T2" fmla="*/ 760 w 1256"/>
                  <a:gd name="T3" fmla="*/ 33 h 810"/>
                  <a:gd name="T4" fmla="*/ 884 w 1256"/>
                  <a:gd name="T5" fmla="*/ 0 h 810"/>
                  <a:gd name="T6" fmla="*/ 983 w 1256"/>
                  <a:gd name="T7" fmla="*/ 78 h 810"/>
                  <a:gd name="T8" fmla="*/ 1082 w 1256"/>
                  <a:gd name="T9" fmla="*/ 248 h 810"/>
                  <a:gd name="T10" fmla="*/ 1256 w 1256"/>
                  <a:gd name="T11" fmla="*/ 229 h 810"/>
                  <a:gd name="T12" fmla="*/ 1248 w 1256"/>
                  <a:gd name="T13" fmla="*/ 359 h 810"/>
                  <a:gd name="T14" fmla="*/ 1016 w 1256"/>
                  <a:gd name="T15" fmla="*/ 431 h 810"/>
                  <a:gd name="T16" fmla="*/ 879 w 1256"/>
                  <a:gd name="T17" fmla="*/ 417 h 810"/>
                  <a:gd name="T18" fmla="*/ 719 w 1256"/>
                  <a:gd name="T19" fmla="*/ 481 h 810"/>
                  <a:gd name="T20" fmla="*/ 591 w 1256"/>
                  <a:gd name="T21" fmla="*/ 633 h 810"/>
                  <a:gd name="T22" fmla="*/ 423 w 1256"/>
                  <a:gd name="T23" fmla="*/ 537 h 810"/>
                  <a:gd name="T24" fmla="*/ 256 w 1256"/>
                  <a:gd name="T25" fmla="*/ 810 h 810"/>
                  <a:gd name="T26" fmla="*/ 66 w 1256"/>
                  <a:gd name="T27" fmla="*/ 764 h 810"/>
                  <a:gd name="T28" fmla="*/ 0 w 1256"/>
                  <a:gd name="T29" fmla="*/ 601 h 810"/>
                  <a:gd name="T30" fmla="*/ 157 w 1256"/>
                  <a:gd name="T31" fmla="*/ 483 h 810"/>
                  <a:gd name="T32" fmla="*/ 248 w 1256"/>
                  <a:gd name="T33" fmla="*/ 281 h 810"/>
                  <a:gd name="T34" fmla="*/ 438 w 1256"/>
                  <a:gd name="T35" fmla="*/ 150 h 810"/>
                  <a:gd name="T36" fmla="*/ 719 w 1256"/>
                  <a:gd name="T37" fmla="*/ 189 h 81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256" h="810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1" name="Freeform 13">
                <a:extLst>
                  <a:ext uri="{FF2B5EF4-FFF2-40B4-BE49-F238E27FC236}">
                    <a16:creationId xmlns:a16="http://schemas.microsoft.com/office/drawing/2014/main" id="{E81142A3-FB50-4E14-BE11-9B7B1AA7FF44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2914" y="3476"/>
                <a:ext cx="2848" cy="788"/>
              </a:xfrm>
              <a:custGeom>
                <a:avLst/>
                <a:gdLst>
                  <a:gd name="T0" fmla="*/ 2838 w 2848"/>
                  <a:gd name="T1" fmla="*/ 16 h 788"/>
                  <a:gd name="T2" fmla="*/ 2493 w 2848"/>
                  <a:gd name="T3" fmla="*/ 0 h 788"/>
                  <a:gd name="T4" fmla="*/ 2278 w 2848"/>
                  <a:gd name="T5" fmla="*/ 81 h 788"/>
                  <a:gd name="T6" fmla="*/ 1936 w 2848"/>
                  <a:gd name="T7" fmla="*/ 44 h 788"/>
                  <a:gd name="T8" fmla="*/ 1739 w 2848"/>
                  <a:gd name="T9" fmla="*/ 354 h 788"/>
                  <a:gd name="T10" fmla="*/ 1600 w 2848"/>
                  <a:gd name="T11" fmla="*/ 212 h 788"/>
                  <a:gd name="T12" fmla="*/ 1352 w 2848"/>
                  <a:gd name="T13" fmla="*/ 308 h 788"/>
                  <a:gd name="T14" fmla="*/ 1445 w 2848"/>
                  <a:gd name="T15" fmla="*/ 515 h 788"/>
                  <a:gd name="T16" fmla="*/ 1072 w 2848"/>
                  <a:gd name="T17" fmla="*/ 412 h 788"/>
                  <a:gd name="T18" fmla="*/ 888 w 2848"/>
                  <a:gd name="T19" fmla="*/ 540 h 788"/>
                  <a:gd name="T20" fmla="*/ 0 w 2848"/>
                  <a:gd name="T21" fmla="*/ 660 h 788"/>
                  <a:gd name="T22" fmla="*/ 288 w 2848"/>
                  <a:gd name="T23" fmla="*/ 788 h 788"/>
                  <a:gd name="T24" fmla="*/ 1040 w 2848"/>
                  <a:gd name="T25" fmla="*/ 676 h 788"/>
                  <a:gd name="T26" fmla="*/ 1272 w 2848"/>
                  <a:gd name="T27" fmla="*/ 748 h 788"/>
                  <a:gd name="T28" fmla="*/ 2096 w 2848"/>
                  <a:gd name="T29" fmla="*/ 691 h 788"/>
                  <a:gd name="T30" fmla="*/ 2320 w 2848"/>
                  <a:gd name="T31" fmla="*/ 748 h 788"/>
                  <a:gd name="T32" fmla="*/ 2456 w 2848"/>
                  <a:gd name="T33" fmla="*/ 596 h 788"/>
                  <a:gd name="T34" fmla="*/ 2712 w 2848"/>
                  <a:gd name="T35" fmla="*/ 716 h 788"/>
                  <a:gd name="T36" fmla="*/ 2716 w 2848"/>
                  <a:gd name="T37" fmla="*/ 339 h 788"/>
                  <a:gd name="T38" fmla="*/ 2848 w 2848"/>
                  <a:gd name="T39" fmla="*/ 258 h 78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2848" h="78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2" name="Freeform 14">
                <a:extLst>
                  <a:ext uri="{FF2B5EF4-FFF2-40B4-BE49-F238E27FC236}">
                    <a16:creationId xmlns:a16="http://schemas.microsoft.com/office/drawing/2014/main" id="{FC444B30-9225-4091-BD24-D98A43FE2D86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5443" y="922"/>
                <a:ext cx="319" cy="854"/>
              </a:xfrm>
              <a:custGeom>
                <a:avLst/>
                <a:gdLst>
                  <a:gd name="T0" fmla="*/ 0 w 319"/>
                  <a:gd name="T1" fmla="*/ 0 h 854"/>
                  <a:gd name="T2" fmla="*/ 106 w 319"/>
                  <a:gd name="T3" fmla="*/ 313 h 854"/>
                  <a:gd name="T4" fmla="*/ 106 w 319"/>
                  <a:gd name="T5" fmla="*/ 634 h 854"/>
                  <a:gd name="T6" fmla="*/ 268 w 319"/>
                  <a:gd name="T7" fmla="*/ 854 h 854"/>
                  <a:gd name="T8" fmla="*/ 278 w 319"/>
                  <a:gd name="T9" fmla="*/ 577 h 854"/>
                  <a:gd name="T10" fmla="*/ 238 w 319"/>
                  <a:gd name="T11" fmla="*/ 400 h 854"/>
                  <a:gd name="T12" fmla="*/ 319 w 319"/>
                  <a:gd name="T13" fmla="*/ 240 h 85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9" h="854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" name="Freeform 15">
                <a:extLst>
                  <a:ext uri="{FF2B5EF4-FFF2-40B4-BE49-F238E27FC236}">
                    <a16:creationId xmlns:a16="http://schemas.microsoft.com/office/drawing/2014/main" id="{7507E7AF-BC6B-4CF8-A468-B5C67B24E02B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4954" y="3568"/>
                <a:ext cx="646" cy="392"/>
              </a:xfrm>
              <a:custGeom>
                <a:avLst/>
                <a:gdLst>
                  <a:gd name="T0" fmla="*/ 504 w 646"/>
                  <a:gd name="T1" fmla="*/ 0 h 392"/>
                  <a:gd name="T2" fmla="*/ 320 w 646"/>
                  <a:gd name="T3" fmla="*/ 61 h 392"/>
                  <a:gd name="T4" fmla="*/ 238 w 646"/>
                  <a:gd name="T5" fmla="*/ 109 h 392"/>
                  <a:gd name="T6" fmla="*/ 144 w 646"/>
                  <a:gd name="T7" fmla="*/ 216 h 392"/>
                  <a:gd name="T8" fmla="*/ 0 w 646"/>
                  <a:gd name="T9" fmla="*/ 392 h 392"/>
                  <a:gd name="T10" fmla="*/ 360 w 646"/>
                  <a:gd name="T11" fmla="*/ 263 h 392"/>
                  <a:gd name="T12" fmla="*/ 432 w 646"/>
                  <a:gd name="T13" fmla="*/ 182 h 392"/>
                  <a:gd name="T14" fmla="*/ 646 w 646"/>
                  <a:gd name="T15" fmla="*/ 142 h 392"/>
                  <a:gd name="T16" fmla="*/ 504 w 646"/>
                  <a:gd name="T17" fmla="*/ 0 h 39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46" h="392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" name="Freeform 16">
                <a:extLst>
                  <a:ext uri="{FF2B5EF4-FFF2-40B4-BE49-F238E27FC236}">
                    <a16:creationId xmlns:a16="http://schemas.microsoft.com/office/drawing/2014/main" id="{487D3C5F-E979-4F71-8E84-0B5E51726D19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50" y="2400"/>
                <a:ext cx="2736" cy="1920"/>
              </a:xfrm>
              <a:custGeom>
                <a:avLst/>
                <a:gdLst>
                  <a:gd name="T0" fmla="*/ 0 w 2736"/>
                  <a:gd name="T1" fmla="*/ 0 h 1920"/>
                  <a:gd name="T2" fmla="*/ 96 w 2736"/>
                  <a:gd name="T3" fmla="*/ 336 h 1920"/>
                  <a:gd name="T4" fmla="*/ 384 w 2736"/>
                  <a:gd name="T5" fmla="*/ 384 h 1920"/>
                  <a:gd name="T6" fmla="*/ 576 w 2736"/>
                  <a:gd name="T7" fmla="*/ 720 h 1920"/>
                  <a:gd name="T8" fmla="*/ 528 w 2736"/>
                  <a:gd name="T9" fmla="*/ 960 h 1920"/>
                  <a:gd name="T10" fmla="*/ 672 w 2736"/>
                  <a:gd name="T11" fmla="*/ 1104 h 1920"/>
                  <a:gd name="T12" fmla="*/ 576 w 2736"/>
                  <a:gd name="T13" fmla="*/ 1392 h 1920"/>
                  <a:gd name="T14" fmla="*/ 624 w 2736"/>
                  <a:gd name="T15" fmla="*/ 1632 h 1920"/>
                  <a:gd name="T16" fmla="*/ 1488 w 2736"/>
                  <a:gd name="T17" fmla="*/ 1872 h 1920"/>
                  <a:gd name="T18" fmla="*/ 1680 w 2736"/>
                  <a:gd name="T19" fmla="*/ 1728 h 1920"/>
                  <a:gd name="T20" fmla="*/ 2208 w 2736"/>
                  <a:gd name="T21" fmla="*/ 1728 h 1920"/>
                  <a:gd name="T22" fmla="*/ 2304 w 2736"/>
                  <a:gd name="T23" fmla="*/ 1632 h 1920"/>
                  <a:gd name="T24" fmla="*/ 2736 w 2736"/>
                  <a:gd name="T25" fmla="*/ 1872 h 1920"/>
                  <a:gd name="T26" fmla="*/ 2640 w 2736"/>
                  <a:gd name="T27" fmla="*/ 1920 h 1920"/>
                  <a:gd name="T28" fmla="*/ 2304 w 2736"/>
                  <a:gd name="T29" fmla="*/ 1824 h 1920"/>
                  <a:gd name="T30" fmla="*/ 2160 w 2736"/>
                  <a:gd name="T31" fmla="*/ 1872 h 1920"/>
                  <a:gd name="T32" fmla="*/ 1632 w 2736"/>
                  <a:gd name="T33" fmla="*/ 1920 h 1920"/>
                  <a:gd name="T34" fmla="*/ 1440 w 2736"/>
                  <a:gd name="T35" fmla="*/ 1920 h 1920"/>
                  <a:gd name="T36" fmla="*/ 480 w 2736"/>
                  <a:gd name="T37" fmla="*/ 1824 h 1920"/>
                  <a:gd name="T38" fmla="*/ 192 w 2736"/>
                  <a:gd name="T39" fmla="*/ 1872 h 1920"/>
                  <a:gd name="T40" fmla="*/ 96 w 2736"/>
                  <a:gd name="T41" fmla="*/ 1680 h 1920"/>
                  <a:gd name="T42" fmla="*/ 288 w 2736"/>
                  <a:gd name="T43" fmla="*/ 1440 h 1920"/>
                  <a:gd name="T44" fmla="*/ 336 w 2736"/>
                  <a:gd name="T45" fmla="*/ 1104 h 1920"/>
                  <a:gd name="T46" fmla="*/ 144 w 2736"/>
                  <a:gd name="T47" fmla="*/ 864 h 1920"/>
                  <a:gd name="T48" fmla="*/ 240 w 2736"/>
                  <a:gd name="T49" fmla="*/ 624 h 1920"/>
                  <a:gd name="T50" fmla="*/ 48 w 2736"/>
                  <a:gd name="T51" fmla="*/ 528 h 1920"/>
                  <a:gd name="T52" fmla="*/ 0 w 2736"/>
                  <a:gd name="T53" fmla="*/ 0 h 192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2736" h="1920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" name="Group 17">
              <a:extLst>
                <a:ext uri="{FF2B5EF4-FFF2-40B4-BE49-F238E27FC236}">
                  <a16:creationId xmlns:a16="http://schemas.microsoft.com/office/drawing/2014/main" id="{908C5E33-E019-4E1F-BC2A-029BE7E3FD9C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0" y="2291"/>
              <a:ext cx="1385" cy="1702"/>
              <a:chOff x="0" y="2291"/>
              <a:chExt cx="1385" cy="1702"/>
            </a:xfrm>
          </p:grpSpPr>
          <p:sp>
            <p:nvSpPr>
              <p:cNvPr id="7" name="Rectangle 18">
                <a:extLst>
                  <a:ext uri="{FF2B5EF4-FFF2-40B4-BE49-F238E27FC236}">
                    <a16:creationId xmlns:a16="http://schemas.microsoft.com/office/drawing/2014/main" id="{060C146B-DCA8-4C05-85A9-C817BBDDAFD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6798887">
                <a:off x="63" y="3882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8" name="Rectangle 19">
                <a:extLst>
                  <a:ext uri="{FF2B5EF4-FFF2-40B4-BE49-F238E27FC236}">
                    <a16:creationId xmlns:a16="http://schemas.microsoft.com/office/drawing/2014/main" id="{B830C1D0-FE5E-415B-8B78-12A11EA7D24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6798887">
                <a:off x="33" y="3880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9" name="Rectangle 20">
                <a:extLst>
                  <a:ext uri="{FF2B5EF4-FFF2-40B4-BE49-F238E27FC236}">
                    <a16:creationId xmlns:a16="http://schemas.microsoft.com/office/drawing/2014/main" id="{2F551862-C6EC-4463-A462-B8E80131CE2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6798887">
                <a:off x="7" y="3874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" name="Rectangle 21">
                <a:extLst>
                  <a:ext uri="{FF2B5EF4-FFF2-40B4-BE49-F238E27FC236}">
                    <a16:creationId xmlns:a16="http://schemas.microsoft.com/office/drawing/2014/main" id="{4EA1D7D3-06B8-40C3-923E-8EE65B81D31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5999912">
                <a:off x="209" y="388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" name="Rectangle 22">
                <a:extLst>
                  <a:ext uri="{FF2B5EF4-FFF2-40B4-BE49-F238E27FC236}">
                    <a16:creationId xmlns:a16="http://schemas.microsoft.com/office/drawing/2014/main" id="{7975F52C-EF67-4D48-9372-EB18B6A41C5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5999912">
                <a:off x="183" y="3888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2" name="Rectangle 23">
                <a:extLst>
                  <a:ext uri="{FF2B5EF4-FFF2-40B4-BE49-F238E27FC236}">
                    <a16:creationId xmlns:a16="http://schemas.microsoft.com/office/drawing/2014/main" id="{1548A77D-7384-42AB-AA13-ADA47F2C20D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6250138">
                <a:off x="153" y="3888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3" name="Rectangle 24">
                <a:extLst>
                  <a:ext uri="{FF2B5EF4-FFF2-40B4-BE49-F238E27FC236}">
                    <a16:creationId xmlns:a16="http://schemas.microsoft.com/office/drawing/2014/main" id="{D0765708-CDDC-4F6D-AC27-3B69B178217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6238076">
                <a:off x="123" y="3886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4" name="Rectangle 25">
                <a:extLst>
                  <a:ext uri="{FF2B5EF4-FFF2-40B4-BE49-F238E27FC236}">
                    <a16:creationId xmlns:a16="http://schemas.microsoft.com/office/drawing/2014/main" id="{D1A43216-F330-46DF-8138-691137482DE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5380717">
                <a:off x="363" y="3868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5" name="Rectangle 26">
                <a:extLst>
                  <a:ext uri="{FF2B5EF4-FFF2-40B4-BE49-F238E27FC236}">
                    <a16:creationId xmlns:a16="http://schemas.microsoft.com/office/drawing/2014/main" id="{C58AC66A-DA7A-44C2-A67E-969411EB168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5380717">
                <a:off x="333" y="3872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6" name="Rectangle 27">
                <a:extLst>
                  <a:ext uri="{FF2B5EF4-FFF2-40B4-BE49-F238E27FC236}">
                    <a16:creationId xmlns:a16="http://schemas.microsoft.com/office/drawing/2014/main" id="{12181D41-43E5-4D2F-A1B2-AC24482E43F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5583200">
                <a:off x="303" y="3876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7" name="Rectangle 28">
                <a:extLst>
                  <a:ext uri="{FF2B5EF4-FFF2-40B4-BE49-F238E27FC236}">
                    <a16:creationId xmlns:a16="http://schemas.microsoft.com/office/drawing/2014/main" id="{647E104B-F297-4A51-8C25-026AFCD0F38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5737625">
                <a:off x="271" y="3882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8" name="Rectangle 29">
                <a:extLst>
                  <a:ext uri="{FF2B5EF4-FFF2-40B4-BE49-F238E27FC236}">
                    <a16:creationId xmlns:a16="http://schemas.microsoft.com/office/drawing/2014/main" id="{C27DB4BF-D8EB-4410-8DAA-90D81635F95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4715477">
                <a:off x="517" y="382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9" name="Rectangle 30">
                <a:extLst>
                  <a:ext uri="{FF2B5EF4-FFF2-40B4-BE49-F238E27FC236}">
                    <a16:creationId xmlns:a16="http://schemas.microsoft.com/office/drawing/2014/main" id="{7E370D47-E852-419C-90CE-5549D96A571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4924949">
                <a:off x="486" y="3834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20" name="Rectangle 31">
                <a:extLst>
                  <a:ext uri="{FF2B5EF4-FFF2-40B4-BE49-F238E27FC236}">
                    <a16:creationId xmlns:a16="http://schemas.microsoft.com/office/drawing/2014/main" id="{F56E0619-E240-4AC9-B8D8-1D89B86ADC8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4924949">
                <a:off x="456" y="384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21" name="Rectangle 32">
                <a:extLst>
                  <a:ext uri="{FF2B5EF4-FFF2-40B4-BE49-F238E27FC236}">
                    <a16:creationId xmlns:a16="http://schemas.microsoft.com/office/drawing/2014/main" id="{A83A1D56-F7AF-4C65-B0B4-09BF320D05C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5041352">
                <a:off x="427" y="3850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22" name="Rectangle 33">
                <a:extLst>
                  <a:ext uri="{FF2B5EF4-FFF2-40B4-BE49-F238E27FC236}">
                    <a16:creationId xmlns:a16="http://schemas.microsoft.com/office/drawing/2014/main" id="{C5925146-E558-4EF5-A7D2-1DA08F4EF6C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3816889">
                <a:off x="664" y="3762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23" name="Rectangle 34">
                <a:extLst>
                  <a:ext uri="{FF2B5EF4-FFF2-40B4-BE49-F238E27FC236}">
                    <a16:creationId xmlns:a16="http://schemas.microsoft.com/office/drawing/2014/main" id="{90C3DCCA-B30B-476B-9D5A-36E86D27CB3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3816889">
                <a:off x="634" y="3780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24" name="Rectangle 35">
                <a:extLst>
                  <a:ext uri="{FF2B5EF4-FFF2-40B4-BE49-F238E27FC236}">
                    <a16:creationId xmlns:a16="http://schemas.microsoft.com/office/drawing/2014/main" id="{4CE017C8-9310-4B62-A2FF-219D4135E91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4104184">
                <a:off x="606" y="3790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25" name="Rectangle 36">
                <a:extLst>
                  <a:ext uri="{FF2B5EF4-FFF2-40B4-BE49-F238E27FC236}">
                    <a16:creationId xmlns:a16="http://schemas.microsoft.com/office/drawing/2014/main" id="{CD96185E-9629-473E-AFCF-49ACF0615B1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4325343">
                <a:off x="575" y="3804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26" name="Rectangle 37">
                <a:extLst>
                  <a:ext uri="{FF2B5EF4-FFF2-40B4-BE49-F238E27FC236}">
                    <a16:creationId xmlns:a16="http://schemas.microsoft.com/office/drawing/2014/main" id="{55194923-BBFF-4079-93C3-8D939A62976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3368036">
                <a:off x="800" y="3682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27" name="Rectangle 38">
                <a:extLst>
                  <a:ext uri="{FF2B5EF4-FFF2-40B4-BE49-F238E27FC236}">
                    <a16:creationId xmlns:a16="http://schemas.microsoft.com/office/drawing/2014/main" id="{8F76F6A5-1F11-4EF4-95AC-DF4DDA493F4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3368036">
                <a:off x="772" y="369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28" name="Rectangle 39">
                <a:extLst>
                  <a:ext uri="{FF2B5EF4-FFF2-40B4-BE49-F238E27FC236}">
                    <a16:creationId xmlns:a16="http://schemas.microsoft.com/office/drawing/2014/main" id="{8C96FF66-F708-4F82-9182-863AB83D5B6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3368036">
                <a:off x="746" y="3716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29" name="Rectangle 40">
                <a:extLst>
                  <a:ext uri="{FF2B5EF4-FFF2-40B4-BE49-F238E27FC236}">
                    <a16:creationId xmlns:a16="http://schemas.microsoft.com/office/drawing/2014/main" id="{6A1C1647-DB37-4362-8282-7317386511A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3816889">
                <a:off x="717" y="3734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30" name="Rectangle 41">
                <a:extLst>
                  <a:ext uri="{FF2B5EF4-FFF2-40B4-BE49-F238E27FC236}">
                    <a16:creationId xmlns:a16="http://schemas.microsoft.com/office/drawing/2014/main" id="{878D12FF-BC1F-4803-A5DA-0C40F0C50D0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2302266">
                <a:off x="923" y="3587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31" name="Rectangle 42">
                <a:extLst>
                  <a:ext uri="{FF2B5EF4-FFF2-40B4-BE49-F238E27FC236}">
                    <a16:creationId xmlns:a16="http://schemas.microsoft.com/office/drawing/2014/main" id="{6C4B6CA2-4073-49F2-AC72-3895E528895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2302266">
                <a:off x="899" y="3606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32" name="Rectangle 43">
                <a:extLst>
                  <a:ext uri="{FF2B5EF4-FFF2-40B4-BE49-F238E27FC236}">
                    <a16:creationId xmlns:a16="http://schemas.microsoft.com/office/drawing/2014/main" id="{CE1A1411-281B-48CB-9480-9474C2206F1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2707562">
                <a:off x="876" y="3626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33" name="Rectangle 44">
                <a:extLst>
                  <a:ext uri="{FF2B5EF4-FFF2-40B4-BE49-F238E27FC236}">
                    <a16:creationId xmlns:a16="http://schemas.microsoft.com/office/drawing/2014/main" id="{309BEB0B-7526-492E-A8FB-880C231C5DA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2707562">
                <a:off x="850" y="3644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34" name="Rectangle 45">
                <a:extLst>
                  <a:ext uri="{FF2B5EF4-FFF2-40B4-BE49-F238E27FC236}">
                    <a16:creationId xmlns:a16="http://schemas.microsoft.com/office/drawing/2014/main" id="{6A1F08DB-D526-4474-9C61-436FB884F01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1525830">
                <a:off x="1027" y="3473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35" name="Rectangle 46">
                <a:extLst>
                  <a:ext uri="{FF2B5EF4-FFF2-40B4-BE49-F238E27FC236}">
                    <a16:creationId xmlns:a16="http://schemas.microsoft.com/office/drawing/2014/main" id="{2469DAC6-BB90-445D-A8B0-41CFAC6C756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1525830">
                <a:off x="1009" y="3497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36" name="Rectangle 47">
                <a:extLst>
                  <a:ext uri="{FF2B5EF4-FFF2-40B4-BE49-F238E27FC236}">
                    <a16:creationId xmlns:a16="http://schemas.microsoft.com/office/drawing/2014/main" id="{EDF5124E-D2CA-478A-BBD9-D1C4D77D282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1788117">
                <a:off x="990" y="3519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37" name="Rectangle 48">
                <a:extLst>
                  <a:ext uri="{FF2B5EF4-FFF2-40B4-BE49-F238E27FC236}">
                    <a16:creationId xmlns:a16="http://schemas.microsoft.com/office/drawing/2014/main" id="{7504BE66-F7AA-49FF-BCF6-51542D4CF42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1788117">
                <a:off x="969" y="354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38" name="Rectangle 49">
                <a:extLst>
                  <a:ext uri="{FF2B5EF4-FFF2-40B4-BE49-F238E27FC236}">
                    <a16:creationId xmlns:a16="http://schemas.microsoft.com/office/drawing/2014/main" id="{7EB20CD3-62E7-41B9-AF45-5A0A38B4C72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841630">
                <a:off x="1113" y="3355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39" name="Rectangle 50">
                <a:extLst>
                  <a:ext uri="{FF2B5EF4-FFF2-40B4-BE49-F238E27FC236}">
                    <a16:creationId xmlns:a16="http://schemas.microsoft.com/office/drawing/2014/main" id="{EB10FAFC-5E2C-48E0-8C0D-591FCE63A60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841630">
                <a:off x="1100" y="3378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40" name="Rectangle 51">
                <a:extLst>
                  <a:ext uri="{FF2B5EF4-FFF2-40B4-BE49-F238E27FC236}">
                    <a16:creationId xmlns:a16="http://schemas.microsoft.com/office/drawing/2014/main" id="{B130F3AB-01B8-414F-98F7-97FE10D9154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1308689">
                <a:off x="1086" y="340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41" name="Rectangle 52">
                <a:extLst>
                  <a:ext uri="{FF2B5EF4-FFF2-40B4-BE49-F238E27FC236}">
                    <a16:creationId xmlns:a16="http://schemas.microsoft.com/office/drawing/2014/main" id="{1B54C7E2-24BD-4532-8266-066ECD5D71C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1308689">
                <a:off x="1064" y="3425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42" name="Rectangle 53">
                <a:extLst>
                  <a:ext uri="{FF2B5EF4-FFF2-40B4-BE49-F238E27FC236}">
                    <a16:creationId xmlns:a16="http://schemas.microsoft.com/office/drawing/2014/main" id="{839E470D-A9BA-4F57-BC3F-66565B6A1E5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469913">
                <a:off x="1172" y="3225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43" name="Rectangle 54">
                <a:extLst>
                  <a:ext uri="{FF2B5EF4-FFF2-40B4-BE49-F238E27FC236}">
                    <a16:creationId xmlns:a16="http://schemas.microsoft.com/office/drawing/2014/main" id="{0CAB9DAF-0C9B-4516-9D63-50B65D0BDB0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559869">
                <a:off x="1162" y="3250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44" name="Rectangle 55">
                <a:extLst>
                  <a:ext uri="{FF2B5EF4-FFF2-40B4-BE49-F238E27FC236}">
                    <a16:creationId xmlns:a16="http://schemas.microsoft.com/office/drawing/2014/main" id="{F7AAD890-A2A5-46CA-B4CB-90E2F1C5E1A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734079">
                <a:off x="1154" y="3276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45" name="Rectangle 56">
                <a:extLst>
                  <a:ext uri="{FF2B5EF4-FFF2-40B4-BE49-F238E27FC236}">
                    <a16:creationId xmlns:a16="http://schemas.microsoft.com/office/drawing/2014/main" id="{E7282DF4-DB08-405B-8E55-F3A69F64084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734079">
                <a:off x="1141" y="3304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46" name="Rectangle 57">
                <a:extLst>
                  <a:ext uri="{FF2B5EF4-FFF2-40B4-BE49-F238E27FC236}">
                    <a16:creationId xmlns:a16="http://schemas.microsoft.com/office/drawing/2014/main" id="{03D053A9-600F-4A6F-872F-86D96A416EC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293905">
                <a:off x="1211" y="3096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47" name="Rectangle 58">
                <a:extLst>
                  <a:ext uri="{FF2B5EF4-FFF2-40B4-BE49-F238E27FC236}">
                    <a16:creationId xmlns:a16="http://schemas.microsoft.com/office/drawing/2014/main" id="{A1C31A7D-0480-492A-9361-498ADCF5BAB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8">
                <a:off x="1201" y="3122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48" name="Rectangle 59">
                <a:extLst>
                  <a:ext uri="{FF2B5EF4-FFF2-40B4-BE49-F238E27FC236}">
                    <a16:creationId xmlns:a16="http://schemas.microsoft.com/office/drawing/2014/main" id="{E9060552-5A5D-412E-AB83-E603352E718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8">
                <a:off x="1200" y="3147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49" name="Rectangle 60">
                <a:extLst>
                  <a:ext uri="{FF2B5EF4-FFF2-40B4-BE49-F238E27FC236}">
                    <a16:creationId xmlns:a16="http://schemas.microsoft.com/office/drawing/2014/main" id="{29EBEDDA-0228-4245-9190-7C63F9A2771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214188">
                <a:off x="1189" y="3173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50" name="Rectangle 61">
                <a:extLst>
                  <a:ext uri="{FF2B5EF4-FFF2-40B4-BE49-F238E27FC236}">
                    <a16:creationId xmlns:a16="http://schemas.microsoft.com/office/drawing/2014/main" id="{4B7DC398-E488-4F95-BC8B-601648DB0A4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682388">
                <a:off x="1219" y="296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51" name="Rectangle 62">
                <a:extLst>
                  <a:ext uri="{FF2B5EF4-FFF2-40B4-BE49-F238E27FC236}">
                    <a16:creationId xmlns:a16="http://schemas.microsoft.com/office/drawing/2014/main" id="{276BEA14-E9A9-4C62-9834-0EF8D944F06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480400">
                <a:off x="1220" y="2991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52" name="Rectangle 63">
                <a:extLst>
                  <a:ext uri="{FF2B5EF4-FFF2-40B4-BE49-F238E27FC236}">
                    <a16:creationId xmlns:a16="http://schemas.microsoft.com/office/drawing/2014/main" id="{B2DFD604-C1DC-454A-AA2B-5B8B7AC511D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480400">
                <a:off x="1220" y="301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53" name="Rectangle 64">
                <a:extLst>
                  <a:ext uri="{FF2B5EF4-FFF2-40B4-BE49-F238E27FC236}">
                    <a16:creationId xmlns:a16="http://schemas.microsoft.com/office/drawing/2014/main" id="{2C950DD8-78DF-4888-8CF5-A052F757259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270546">
                <a:off x="1219" y="3041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54" name="Rectangle 65">
                <a:extLst>
                  <a:ext uri="{FF2B5EF4-FFF2-40B4-BE49-F238E27FC236}">
                    <a16:creationId xmlns:a16="http://schemas.microsoft.com/office/drawing/2014/main" id="{96D88D1F-FD20-4E1A-AB68-5919DB75763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1132286">
                <a:off x="1207" y="2843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55" name="Rectangle 66">
                <a:extLst>
                  <a:ext uri="{FF2B5EF4-FFF2-40B4-BE49-F238E27FC236}">
                    <a16:creationId xmlns:a16="http://schemas.microsoft.com/office/drawing/2014/main" id="{521696B5-F396-4905-AA66-9EB7EE19DFD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969272">
                <a:off x="1213" y="2864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56" name="Rectangle 67">
                <a:extLst>
                  <a:ext uri="{FF2B5EF4-FFF2-40B4-BE49-F238E27FC236}">
                    <a16:creationId xmlns:a16="http://schemas.microsoft.com/office/drawing/2014/main" id="{692E4919-148F-4CEA-8B63-90759A3D9A7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969272">
                <a:off x="1216" y="2888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57" name="Rectangle 68">
                <a:extLst>
                  <a:ext uri="{FF2B5EF4-FFF2-40B4-BE49-F238E27FC236}">
                    <a16:creationId xmlns:a16="http://schemas.microsoft.com/office/drawing/2014/main" id="{2D0564A0-E062-4F07-87CD-0FB6B993580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806259">
                <a:off x="1219" y="291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58" name="Rectangle 69">
                <a:extLst>
                  <a:ext uri="{FF2B5EF4-FFF2-40B4-BE49-F238E27FC236}">
                    <a16:creationId xmlns:a16="http://schemas.microsoft.com/office/drawing/2014/main" id="{D1BD2127-76AD-4653-A337-894B4D6732E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1543941">
                <a:off x="1165" y="2727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59" name="Rectangle 70">
                <a:extLst>
                  <a:ext uri="{FF2B5EF4-FFF2-40B4-BE49-F238E27FC236}">
                    <a16:creationId xmlns:a16="http://schemas.microsoft.com/office/drawing/2014/main" id="{942585A3-D998-4404-AFCE-5B685EDA389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1341953">
                <a:off x="1176" y="2752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60" name="Rectangle 71">
                <a:extLst>
                  <a:ext uri="{FF2B5EF4-FFF2-40B4-BE49-F238E27FC236}">
                    <a16:creationId xmlns:a16="http://schemas.microsoft.com/office/drawing/2014/main" id="{D49DD9F2-3F42-465E-817B-7C350AA0A62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1341953">
                <a:off x="1184" y="277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61" name="Rectangle 72">
                <a:extLst>
                  <a:ext uri="{FF2B5EF4-FFF2-40B4-BE49-F238E27FC236}">
                    <a16:creationId xmlns:a16="http://schemas.microsoft.com/office/drawing/2014/main" id="{226F2C53-3173-403D-80D2-9F79472836D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1341953">
                <a:off x="1194" y="279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62" name="Rectangle 73">
                <a:extLst>
                  <a:ext uri="{FF2B5EF4-FFF2-40B4-BE49-F238E27FC236}">
                    <a16:creationId xmlns:a16="http://schemas.microsoft.com/office/drawing/2014/main" id="{8AC3F1CD-C29D-4A04-AB18-8D5A85758E2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1928746">
                <a:off x="1101" y="2628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63" name="Rectangle 74">
                <a:extLst>
                  <a:ext uri="{FF2B5EF4-FFF2-40B4-BE49-F238E27FC236}">
                    <a16:creationId xmlns:a16="http://schemas.microsoft.com/office/drawing/2014/main" id="{EC64677F-2976-4703-909F-6E7C5025C6F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1844175">
                <a:off x="1114" y="264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64" name="Rectangle 75">
                <a:extLst>
                  <a:ext uri="{FF2B5EF4-FFF2-40B4-BE49-F238E27FC236}">
                    <a16:creationId xmlns:a16="http://schemas.microsoft.com/office/drawing/2014/main" id="{36E2905E-2AA6-49A1-B9D1-58EACD2C158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1752383">
                <a:off x="1129" y="2667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65" name="Rectangle 76">
                <a:extLst>
                  <a:ext uri="{FF2B5EF4-FFF2-40B4-BE49-F238E27FC236}">
                    <a16:creationId xmlns:a16="http://schemas.microsoft.com/office/drawing/2014/main" id="{EF0B9AAE-0D9F-45B8-83CA-63F4FB2F7C2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1752383">
                <a:off x="1142" y="2684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66" name="Rectangle 77">
                <a:extLst>
                  <a:ext uri="{FF2B5EF4-FFF2-40B4-BE49-F238E27FC236}">
                    <a16:creationId xmlns:a16="http://schemas.microsoft.com/office/drawing/2014/main" id="{ADA28217-09B9-4CAF-BD62-C36EE7B8591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2466736">
                <a:off x="1014" y="2538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67" name="Rectangle 78">
                <a:extLst>
                  <a:ext uri="{FF2B5EF4-FFF2-40B4-BE49-F238E27FC236}">
                    <a16:creationId xmlns:a16="http://schemas.microsoft.com/office/drawing/2014/main" id="{E7F0E67A-3D81-4958-B953-7E99C2B046F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2466736">
                <a:off x="1035" y="2557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68" name="Rectangle 79">
                <a:extLst>
                  <a:ext uri="{FF2B5EF4-FFF2-40B4-BE49-F238E27FC236}">
                    <a16:creationId xmlns:a16="http://schemas.microsoft.com/office/drawing/2014/main" id="{8E2413C1-627B-4045-964D-AB27A66E1D0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2466736">
                <a:off x="1050" y="2574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69" name="Rectangle 80">
                <a:extLst>
                  <a:ext uri="{FF2B5EF4-FFF2-40B4-BE49-F238E27FC236}">
                    <a16:creationId xmlns:a16="http://schemas.microsoft.com/office/drawing/2014/main" id="{79FF5969-53F1-46E1-AF94-97B54A95EAC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2342866">
                <a:off x="1068" y="2590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70" name="Freeform 81">
                <a:extLst>
                  <a:ext uri="{FF2B5EF4-FFF2-40B4-BE49-F238E27FC236}">
                    <a16:creationId xmlns:a16="http://schemas.microsoft.com/office/drawing/2014/main" id="{C3BC86F4-A73B-4B77-AA5C-09CA10B91F96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486" y="2563"/>
                <a:ext cx="180" cy="151"/>
              </a:xfrm>
              <a:custGeom>
                <a:avLst/>
                <a:gdLst>
                  <a:gd name="T0" fmla="*/ 0 w 180"/>
                  <a:gd name="T1" fmla="*/ 144 h 151"/>
                  <a:gd name="T2" fmla="*/ 28 w 180"/>
                  <a:gd name="T3" fmla="*/ 147 h 151"/>
                  <a:gd name="T4" fmla="*/ 64 w 180"/>
                  <a:gd name="T5" fmla="*/ 46 h 151"/>
                  <a:gd name="T6" fmla="*/ 94 w 180"/>
                  <a:gd name="T7" fmla="*/ 151 h 151"/>
                  <a:gd name="T8" fmla="*/ 129 w 180"/>
                  <a:gd name="T9" fmla="*/ 151 h 151"/>
                  <a:gd name="T10" fmla="*/ 180 w 180"/>
                  <a:gd name="T11" fmla="*/ 9 h 151"/>
                  <a:gd name="T12" fmla="*/ 148 w 180"/>
                  <a:gd name="T13" fmla="*/ 10 h 151"/>
                  <a:gd name="T14" fmla="*/ 112 w 180"/>
                  <a:gd name="T15" fmla="*/ 112 h 151"/>
                  <a:gd name="T16" fmla="*/ 79 w 180"/>
                  <a:gd name="T17" fmla="*/ 0 h 151"/>
                  <a:gd name="T18" fmla="*/ 48 w 180"/>
                  <a:gd name="T19" fmla="*/ 0 h 151"/>
                  <a:gd name="T20" fmla="*/ 0 w 180"/>
                  <a:gd name="T21" fmla="*/ 144 h 15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80" h="151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" name="Rectangle 82">
                <a:extLst>
                  <a:ext uri="{FF2B5EF4-FFF2-40B4-BE49-F238E27FC236}">
                    <a16:creationId xmlns:a16="http://schemas.microsoft.com/office/drawing/2014/main" id="{C6E6D8D3-13B0-4BB6-A034-04932A1D168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6575641">
                <a:off x="-217" y="3138"/>
                <a:ext cx="122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72" name="Rectangle 83">
                <a:extLst>
                  <a:ext uri="{FF2B5EF4-FFF2-40B4-BE49-F238E27FC236}">
                    <a16:creationId xmlns:a16="http://schemas.microsoft.com/office/drawing/2014/main" id="{51D5986D-1DF7-4AC3-8EB4-46F8F02FBE0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238799">
                <a:off x="4" y="3146"/>
                <a:ext cx="103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73" name="Rectangle 84">
                <a:extLst>
                  <a:ext uri="{FF2B5EF4-FFF2-40B4-BE49-F238E27FC236}">
                    <a16:creationId xmlns:a16="http://schemas.microsoft.com/office/drawing/2014/main" id="{2C080DBC-ADFD-4036-BAFE-3F5964C3F6B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2957028">
                <a:off x="907" y="2472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74" name="Rectangle 85">
                <a:extLst>
                  <a:ext uri="{FF2B5EF4-FFF2-40B4-BE49-F238E27FC236}">
                    <a16:creationId xmlns:a16="http://schemas.microsoft.com/office/drawing/2014/main" id="{C0B5C71A-C291-40FE-B9AB-F00845EC043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2957028">
                <a:off x="930" y="2486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75" name="Rectangle 86">
                <a:extLst>
                  <a:ext uri="{FF2B5EF4-FFF2-40B4-BE49-F238E27FC236}">
                    <a16:creationId xmlns:a16="http://schemas.microsoft.com/office/drawing/2014/main" id="{364DC50A-EFDE-40C3-8D33-CCAA8357D40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2957028">
                <a:off x="954" y="2497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76" name="Rectangle 87">
                <a:extLst>
                  <a:ext uri="{FF2B5EF4-FFF2-40B4-BE49-F238E27FC236}">
                    <a16:creationId xmlns:a16="http://schemas.microsoft.com/office/drawing/2014/main" id="{D0E0B99F-A38D-4899-8AF6-6E9775EA858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2661033">
                <a:off x="974" y="2509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77" name="Rectangle 88">
                <a:extLst>
                  <a:ext uri="{FF2B5EF4-FFF2-40B4-BE49-F238E27FC236}">
                    <a16:creationId xmlns:a16="http://schemas.microsoft.com/office/drawing/2014/main" id="{E69D43B7-056C-4F1C-B28F-D000AEE9BD4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3638503">
                <a:off x="788" y="2426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78" name="Rectangle 89">
                <a:extLst>
                  <a:ext uri="{FF2B5EF4-FFF2-40B4-BE49-F238E27FC236}">
                    <a16:creationId xmlns:a16="http://schemas.microsoft.com/office/drawing/2014/main" id="{815F8C52-2C6E-4941-9FBD-CB56860BACD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3638503">
                <a:off x="815" y="2434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79" name="Rectangle 90">
                <a:extLst>
                  <a:ext uri="{FF2B5EF4-FFF2-40B4-BE49-F238E27FC236}">
                    <a16:creationId xmlns:a16="http://schemas.microsoft.com/office/drawing/2014/main" id="{EB6D923E-C608-4573-BC2E-F3EB293526E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3514633">
                <a:off x="837" y="2440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80" name="Rectangle 91">
                <a:extLst>
                  <a:ext uri="{FF2B5EF4-FFF2-40B4-BE49-F238E27FC236}">
                    <a16:creationId xmlns:a16="http://schemas.microsoft.com/office/drawing/2014/main" id="{05E8A95C-325D-485F-8CA7-B795374DB38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3220799">
                <a:off x="862" y="2452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81" name="Rectangle 92">
                <a:extLst>
                  <a:ext uri="{FF2B5EF4-FFF2-40B4-BE49-F238E27FC236}">
                    <a16:creationId xmlns:a16="http://schemas.microsoft.com/office/drawing/2014/main" id="{4510C9B0-57DD-4FDD-9FC0-7B7EAAB520C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4338250">
                <a:off x="649" y="2396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82" name="Rectangle 93">
                <a:extLst>
                  <a:ext uri="{FF2B5EF4-FFF2-40B4-BE49-F238E27FC236}">
                    <a16:creationId xmlns:a16="http://schemas.microsoft.com/office/drawing/2014/main" id="{F8B8028B-4D8D-4B7B-B38F-73EBB58D42E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4250359">
                <a:off x="677" y="2402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83" name="Rectangle 94">
                <a:extLst>
                  <a:ext uri="{FF2B5EF4-FFF2-40B4-BE49-F238E27FC236}">
                    <a16:creationId xmlns:a16="http://schemas.microsoft.com/office/drawing/2014/main" id="{B0305B0D-0EC4-494D-A534-6DC0DBBC641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4250359">
                <a:off x="708" y="2406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84" name="Rectangle 95">
                <a:extLst>
                  <a:ext uri="{FF2B5EF4-FFF2-40B4-BE49-F238E27FC236}">
                    <a16:creationId xmlns:a16="http://schemas.microsoft.com/office/drawing/2014/main" id="{A3C329CC-CCE5-49F7-8D97-5699EF04BDD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3989246">
                <a:off x="738" y="2410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85" name="Rectangle 96">
                <a:extLst>
                  <a:ext uri="{FF2B5EF4-FFF2-40B4-BE49-F238E27FC236}">
                    <a16:creationId xmlns:a16="http://schemas.microsoft.com/office/drawing/2014/main" id="{328D2127-678C-476B-ABC0-B381C0A25E2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4862215">
                <a:off x="503" y="239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86" name="Rectangle 97">
                <a:extLst>
                  <a:ext uri="{FF2B5EF4-FFF2-40B4-BE49-F238E27FC236}">
                    <a16:creationId xmlns:a16="http://schemas.microsoft.com/office/drawing/2014/main" id="{95B08B8A-5EE5-4F2C-8DC5-7CA34A52B90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4673370">
                <a:off x="534" y="2392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87" name="Rectangle 98">
                <a:extLst>
                  <a:ext uri="{FF2B5EF4-FFF2-40B4-BE49-F238E27FC236}">
                    <a16:creationId xmlns:a16="http://schemas.microsoft.com/office/drawing/2014/main" id="{25556BB8-EE98-47D1-9152-828707052C7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4646721">
                <a:off x="563" y="2390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88" name="Rectangle 99">
                <a:extLst>
                  <a:ext uri="{FF2B5EF4-FFF2-40B4-BE49-F238E27FC236}">
                    <a16:creationId xmlns:a16="http://schemas.microsoft.com/office/drawing/2014/main" id="{AAA0D385-2FB3-4252-B23A-65379940225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4580623">
                <a:off x="595" y="2390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89" name="Rectangle 100">
                <a:extLst>
                  <a:ext uri="{FF2B5EF4-FFF2-40B4-BE49-F238E27FC236}">
                    <a16:creationId xmlns:a16="http://schemas.microsoft.com/office/drawing/2014/main" id="{4AA0F3A9-AE46-416D-93D7-9B7C677094E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5195129">
                <a:off x="355" y="241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90" name="Rectangle 101">
                <a:extLst>
                  <a:ext uri="{FF2B5EF4-FFF2-40B4-BE49-F238E27FC236}">
                    <a16:creationId xmlns:a16="http://schemas.microsoft.com/office/drawing/2014/main" id="{FB8F108C-1E07-48B1-A1CC-B8F52F57040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5360484">
                <a:off x="385" y="2408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91" name="Rectangle 102">
                <a:extLst>
                  <a:ext uri="{FF2B5EF4-FFF2-40B4-BE49-F238E27FC236}">
                    <a16:creationId xmlns:a16="http://schemas.microsoft.com/office/drawing/2014/main" id="{5B074C8B-5E93-4F56-8E9A-7926856ACF7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5288939">
                <a:off x="419" y="240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92" name="Rectangle 103">
                <a:extLst>
                  <a:ext uri="{FF2B5EF4-FFF2-40B4-BE49-F238E27FC236}">
                    <a16:creationId xmlns:a16="http://schemas.microsoft.com/office/drawing/2014/main" id="{46352775-75A0-4BED-B947-24227AD3549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5164854">
                <a:off x="449" y="2400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93" name="Rectangle 104">
                <a:extLst>
                  <a:ext uri="{FF2B5EF4-FFF2-40B4-BE49-F238E27FC236}">
                    <a16:creationId xmlns:a16="http://schemas.microsoft.com/office/drawing/2014/main" id="{171EF9E3-06FF-494C-8B25-2F2E5CCCC66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6132163">
                <a:off x="206" y="245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94" name="Rectangle 105">
                <a:extLst>
                  <a:ext uri="{FF2B5EF4-FFF2-40B4-BE49-F238E27FC236}">
                    <a16:creationId xmlns:a16="http://schemas.microsoft.com/office/drawing/2014/main" id="{F5776B0E-E4B3-4D58-9B4E-43B9AF67BAB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6220433">
                <a:off x="237" y="244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95" name="Rectangle 106">
                <a:extLst>
                  <a:ext uri="{FF2B5EF4-FFF2-40B4-BE49-F238E27FC236}">
                    <a16:creationId xmlns:a16="http://schemas.microsoft.com/office/drawing/2014/main" id="{AEC645CD-E9E9-49BE-A49F-2EACE56BD3B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6110943">
                <a:off x="266" y="243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96" name="Rectangle 107">
                <a:extLst>
                  <a:ext uri="{FF2B5EF4-FFF2-40B4-BE49-F238E27FC236}">
                    <a16:creationId xmlns:a16="http://schemas.microsoft.com/office/drawing/2014/main" id="{0257E827-952A-4341-98B6-8DD79DF2F82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5919570">
                <a:off x="293" y="2426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97" name="Rectangle 108">
                <a:extLst>
                  <a:ext uri="{FF2B5EF4-FFF2-40B4-BE49-F238E27FC236}">
                    <a16:creationId xmlns:a16="http://schemas.microsoft.com/office/drawing/2014/main" id="{F081B144-CD83-4546-AAA8-D8475BA6F4C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7376291">
                <a:off x="6" y="254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98" name="Rectangle 109">
                <a:extLst>
                  <a:ext uri="{FF2B5EF4-FFF2-40B4-BE49-F238E27FC236}">
                    <a16:creationId xmlns:a16="http://schemas.microsoft.com/office/drawing/2014/main" id="{A16A7567-82FD-4928-93DC-01C6B95E640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7168347">
                <a:off x="65" y="2516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99" name="Rectangle 110">
                <a:extLst>
                  <a:ext uri="{FF2B5EF4-FFF2-40B4-BE49-F238E27FC236}">
                    <a16:creationId xmlns:a16="http://schemas.microsoft.com/office/drawing/2014/main" id="{EDAEF603-EAEB-45DB-B840-48AC0170503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6802416">
                <a:off x="92" y="2502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0" name="Rectangle 111">
                <a:extLst>
                  <a:ext uri="{FF2B5EF4-FFF2-40B4-BE49-F238E27FC236}">
                    <a16:creationId xmlns:a16="http://schemas.microsoft.com/office/drawing/2014/main" id="{15E38A5D-E6D8-402F-8DF4-CFCB69C1590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6802416">
                <a:off x="119" y="2492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1" name="Rectangle 112">
                <a:extLst>
                  <a:ext uri="{FF2B5EF4-FFF2-40B4-BE49-F238E27FC236}">
                    <a16:creationId xmlns:a16="http://schemas.microsoft.com/office/drawing/2014/main" id="{2676C101-2E55-47F8-B65F-8F97F060746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6457704">
                <a:off x="150" y="247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2" name="Rectangle 113">
                <a:extLst>
                  <a:ext uri="{FF2B5EF4-FFF2-40B4-BE49-F238E27FC236}">
                    <a16:creationId xmlns:a16="http://schemas.microsoft.com/office/drawing/2014/main" id="{9B63AF5F-B8ED-4E2B-84CE-61677093681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1876771">
                <a:off x="0" y="3363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3" name="Rectangle 114">
                <a:extLst>
                  <a:ext uri="{FF2B5EF4-FFF2-40B4-BE49-F238E27FC236}">
                    <a16:creationId xmlns:a16="http://schemas.microsoft.com/office/drawing/2014/main" id="{166B5960-6F5B-4537-8007-FE3D982BF52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3283992">
                <a:off x="511" y="3478"/>
                <a:ext cx="24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4" name="Rectangle 115">
                <a:extLst>
                  <a:ext uri="{FF2B5EF4-FFF2-40B4-BE49-F238E27FC236}">
                    <a16:creationId xmlns:a16="http://schemas.microsoft.com/office/drawing/2014/main" id="{27AECADE-62DF-492D-9364-E51BA27AB8C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3283992">
                <a:off x="35" y="2798"/>
                <a:ext cx="24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5" name="Rectangle 116">
                <a:extLst>
                  <a:ext uri="{FF2B5EF4-FFF2-40B4-BE49-F238E27FC236}">
                    <a16:creationId xmlns:a16="http://schemas.microsoft.com/office/drawing/2014/main" id="{EC88DF64-5D5F-447D-9E50-EE17B49FBC7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1876771">
                <a:off x="700" y="2851"/>
                <a:ext cx="317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6" name="Rectangle 117">
                <a:extLst>
                  <a:ext uri="{FF2B5EF4-FFF2-40B4-BE49-F238E27FC236}">
                    <a16:creationId xmlns:a16="http://schemas.microsoft.com/office/drawing/2014/main" id="{DE86A29A-1B66-4FFA-A87B-7A1BC5A4B82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5908516">
                <a:off x="200" y="3915"/>
                <a:ext cx="138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7" name="Rectangle 118">
                <a:extLst>
                  <a:ext uri="{FF2B5EF4-FFF2-40B4-BE49-F238E27FC236}">
                    <a16:creationId xmlns:a16="http://schemas.microsoft.com/office/drawing/2014/main" id="{BBDEC239-7436-4BE1-B6B6-EB5114C40AC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6683973">
                <a:off x="45" y="3915"/>
                <a:ext cx="144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8" name="Rectangle 119">
                <a:extLst>
                  <a:ext uri="{FF2B5EF4-FFF2-40B4-BE49-F238E27FC236}">
                    <a16:creationId xmlns:a16="http://schemas.microsoft.com/office/drawing/2014/main" id="{BA9FBCC4-4BA3-4F5B-8AC8-63D7295E307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5245609">
                <a:off x="361" y="3893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9" name="Rectangle 120">
                <a:extLst>
                  <a:ext uri="{FF2B5EF4-FFF2-40B4-BE49-F238E27FC236}">
                    <a16:creationId xmlns:a16="http://schemas.microsoft.com/office/drawing/2014/main" id="{FD9D9969-3B6F-4E60-B464-D6D8D14C8E3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4500520">
                <a:off x="522" y="3847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0" name="Rectangle 121">
                <a:extLst>
                  <a:ext uri="{FF2B5EF4-FFF2-40B4-BE49-F238E27FC236}">
                    <a16:creationId xmlns:a16="http://schemas.microsoft.com/office/drawing/2014/main" id="{76A6B45B-47D8-410C-B9FC-EAB1FFF5D81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3805227">
                <a:off x="670" y="3778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1" name="Rectangle 122">
                <a:extLst>
                  <a:ext uri="{FF2B5EF4-FFF2-40B4-BE49-F238E27FC236}">
                    <a16:creationId xmlns:a16="http://schemas.microsoft.com/office/drawing/2014/main" id="{BE209518-AF9F-4735-960B-8AD2BB26104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3060138">
                <a:off x="813" y="3688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2" name="Rectangle 123">
                <a:extLst>
                  <a:ext uri="{FF2B5EF4-FFF2-40B4-BE49-F238E27FC236}">
                    <a16:creationId xmlns:a16="http://schemas.microsoft.com/office/drawing/2014/main" id="{7912B11D-8811-4FF5-9CAE-B21DD9C88BF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2090281">
                <a:off x="938" y="3582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3" name="Rectangle 124">
                <a:extLst>
                  <a:ext uri="{FF2B5EF4-FFF2-40B4-BE49-F238E27FC236}">
                    <a16:creationId xmlns:a16="http://schemas.microsoft.com/office/drawing/2014/main" id="{6F17A053-99B8-43C1-9E6B-FCA97983C15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7168347">
                <a:off x="-18" y="2506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4" name="Rectangle 125">
                <a:extLst>
                  <a:ext uri="{FF2B5EF4-FFF2-40B4-BE49-F238E27FC236}">
                    <a16:creationId xmlns:a16="http://schemas.microsoft.com/office/drawing/2014/main" id="{1A46877F-3FD7-4D10-B90A-38FBB78608E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6406501">
                <a:off x="136" y="2433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5" name="Rectangle 126">
                <a:extLst>
                  <a:ext uri="{FF2B5EF4-FFF2-40B4-BE49-F238E27FC236}">
                    <a16:creationId xmlns:a16="http://schemas.microsoft.com/office/drawing/2014/main" id="{8C67555C-BD21-49B4-8C8B-BA3DF472426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4970620">
                <a:off x="447" y="2364"/>
                <a:ext cx="138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6" name="Rectangle 127">
                <a:extLst>
                  <a:ext uri="{FF2B5EF4-FFF2-40B4-BE49-F238E27FC236}">
                    <a16:creationId xmlns:a16="http://schemas.microsoft.com/office/drawing/2014/main" id="{594F0E2D-884D-4398-9095-505D0FEA91E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4298502">
                <a:off x="597" y="2360"/>
                <a:ext cx="150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7" name="Rectangle 128">
                <a:extLst>
                  <a:ext uri="{FF2B5EF4-FFF2-40B4-BE49-F238E27FC236}">
                    <a16:creationId xmlns:a16="http://schemas.microsoft.com/office/drawing/2014/main" id="{4F4B3702-A0AB-4C0D-96D0-CF36EB3530D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3676305">
                <a:off x="739" y="2386"/>
                <a:ext cx="15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8" name="Rectangle 129">
                <a:extLst>
                  <a:ext uri="{FF2B5EF4-FFF2-40B4-BE49-F238E27FC236}">
                    <a16:creationId xmlns:a16="http://schemas.microsoft.com/office/drawing/2014/main" id="{D4ED7C03-0040-4113-A5EC-22799339B53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3188616">
                <a:off x="869" y="2430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9" name="Rectangle 130">
                <a:extLst>
                  <a:ext uri="{FF2B5EF4-FFF2-40B4-BE49-F238E27FC236}">
                    <a16:creationId xmlns:a16="http://schemas.microsoft.com/office/drawing/2014/main" id="{1C90D7DC-24E1-45CC-A0EC-17E58062D8B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2610246">
                <a:off x="984" y="2497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20" name="Rectangle 131">
                <a:extLst>
                  <a:ext uri="{FF2B5EF4-FFF2-40B4-BE49-F238E27FC236}">
                    <a16:creationId xmlns:a16="http://schemas.microsoft.com/office/drawing/2014/main" id="{8DC971A1-5A47-4120-B1B4-78293A6C2CB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2190008">
                <a:off x="1075" y="2585"/>
                <a:ext cx="17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21" name="Rectangle 132">
                <a:extLst>
                  <a:ext uri="{FF2B5EF4-FFF2-40B4-BE49-F238E27FC236}">
                    <a16:creationId xmlns:a16="http://schemas.microsoft.com/office/drawing/2014/main" id="{A618D6DC-05CC-4FDB-8292-A45DEE447C2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1728558">
                <a:off x="1147" y="2688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22" name="Rectangle 133">
                <a:extLst>
                  <a:ext uri="{FF2B5EF4-FFF2-40B4-BE49-F238E27FC236}">
                    <a16:creationId xmlns:a16="http://schemas.microsoft.com/office/drawing/2014/main" id="{6060580B-02C9-4FAE-843E-DC85900CE02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1172118">
                <a:off x="1198" y="2805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23" name="Rectangle 134">
                <a:extLst>
                  <a:ext uri="{FF2B5EF4-FFF2-40B4-BE49-F238E27FC236}">
                    <a16:creationId xmlns:a16="http://schemas.microsoft.com/office/drawing/2014/main" id="{0D26D287-542D-4BA4-967E-79EBC6E9600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753845">
                <a:off x="1218" y="2930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24" name="Rectangle 135">
                <a:extLst>
                  <a:ext uri="{FF2B5EF4-FFF2-40B4-BE49-F238E27FC236}">
                    <a16:creationId xmlns:a16="http://schemas.microsoft.com/office/drawing/2014/main" id="{18E273DA-D64A-4E28-B0E7-456F4A5019B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287823">
                <a:off x="1213" y="3066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25" name="Rectangle 136">
                <a:extLst>
                  <a:ext uri="{FF2B5EF4-FFF2-40B4-BE49-F238E27FC236}">
                    <a16:creationId xmlns:a16="http://schemas.microsoft.com/office/drawing/2014/main" id="{CA442AA0-0B44-4ED2-8B95-29E35E17523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696741">
                <a:off x="1126" y="3337"/>
                <a:ext cx="150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26" name="Rectangle 137">
                <a:extLst>
                  <a:ext uri="{FF2B5EF4-FFF2-40B4-BE49-F238E27FC236}">
                    <a16:creationId xmlns:a16="http://schemas.microsoft.com/office/drawing/2014/main" id="{B0BB324F-CB57-442F-8694-5AABB398FC6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1529990">
                <a:off x="1041" y="3465"/>
                <a:ext cx="140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27" name="Freeform 138">
                <a:extLst>
                  <a:ext uri="{FF2B5EF4-FFF2-40B4-BE49-F238E27FC236}">
                    <a16:creationId xmlns:a16="http://schemas.microsoft.com/office/drawing/2014/main" id="{11A4442B-771D-4C08-980B-EC012AB58873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850" y="3136"/>
                <a:ext cx="204" cy="120"/>
              </a:xfrm>
              <a:custGeom>
                <a:avLst/>
                <a:gdLst>
                  <a:gd name="T0" fmla="*/ 168 w 204"/>
                  <a:gd name="T1" fmla="*/ 120 h 120"/>
                  <a:gd name="T2" fmla="*/ 204 w 204"/>
                  <a:gd name="T3" fmla="*/ 12 h 120"/>
                  <a:gd name="T4" fmla="*/ 42 w 204"/>
                  <a:gd name="T5" fmla="*/ 0 h 120"/>
                  <a:gd name="T6" fmla="*/ 0 w 204"/>
                  <a:gd name="T7" fmla="*/ 108 h 120"/>
                  <a:gd name="T8" fmla="*/ 30 w 204"/>
                  <a:gd name="T9" fmla="*/ 114 h 120"/>
                  <a:gd name="T10" fmla="*/ 60 w 204"/>
                  <a:gd name="T11" fmla="*/ 30 h 120"/>
                  <a:gd name="T12" fmla="*/ 102 w 204"/>
                  <a:gd name="T13" fmla="*/ 36 h 120"/>
                  <a:gd name="T14" fmla="*/ 78 w 204"/>
                  <a:gd name="T15" fmla="*/ 108 h 120"/>
                  <a:gd name="T16" fmla="*/ 102 w 204"/>
                  <a:gd name="T17" fmla="*/ 108 h 120"/>
                  <a:gd name="T18" fmla="*/ 132 w 204"/>
                  <a:gd name="T19" fmla="*/ 36 h 120"/>
                  <a:gd name="T20" fmla="*/ 162 w 204"/>
                  <a:gd name="T21" fmla="*/ 36 h 120"/>
                  <a:gd name="T22" fmla="*/ 138 w 204"/>
                  <a:gd name="T23" fmla="*/ 114 h 120"/>
                  <a:gd name="T24" fmla="*/ 168 w 204"/>
                  <a:gd name="T25" fmla="*/ 120 h 12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04" h="120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" name="Freeform 139">
                <a:extLst>
                  <a:ext uri="{FF2B5EF4-FFF2-40B4-BE49-F238E27FC236}">
                    <a16:creationId xmlns:a16="http://schemas.microsoft.com/office/drawing/2014/main" id="{E0CB1DB6-B071-483E-9317-8CE328071D6F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9" y="2722"/>
                <a:ext cx="90" cy="78"/>
              </a:xfrm>
              <a:custGeom>
                <a:avLst/>
                <a:gdLst>
                  <a:gd name="T0" fmla="*/ 66 w 90"/>
                  <a:gd name="T1" fmla="*/ 36 h 78"/>
                  <a:gd name="T2" fmla="*/ 66 w 90"/>
                  <a:gd name="T3" fmla="*/ 36 h 78"/>
                  <a:gd name="T4" fmla="*/ 18 w 90"/>
                  <a:gd name="T5" fmla="*/ 24 h 78"/>
                  <a:gd name="T6" fmla="*/ 0 w 90"/>
                  <a:gd name="T7" fmla="*/ 30 h 78"/>
                  <a:gd name="T8" fmla="*/ 36 w 90"/>
                  <a:gd name="T9" fmla="*/ 78 h 78"/>
                  <a:gd name="T10" fmla="*/ 48 w 90"/>
                  <a:gd name="T11" fmla="*/ 72 h 78"/>
                  <a:gd name="T12" fmla="*/ 24 w 90"/>
                  <a:gd name="T13" fmla="*/ 36 h 78"/>
                  <a:gd name="T14" fmla="*/ 24 w 90"/>
                  <a:gd name="T15" fmla="*/ 36 h 78"/>
                  <a:gd name="T16" fmla="*/ 72 w 90"/>
                  <a:gd name="T17" fmla="*/ 54 h 78"/>
                  <a:gd name="T18" fmla="*/ 90 w 90"/>
                  <a:gd name="T19" fmla="*/ 42 h 78"/>
                  <a:gd name="T20" fmla="*/ 54 w 90"/>
                  <a:gd name="T21" fmla="*/ 0 h 78"/>
                  <a:gd name="T22" fmla="*/ 42 w 90"/>
                  <a:gd name="T23" fmla="*/ 6 h 78"/>
                  <a:gd name="T24" fmla="*/ 66 w 90"/>
                  <a:gd name="T25" fmla="*/ 36 h 7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90" h="78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" name="Freeform 140">
                <a:extLst>
                  <a:ext uri="{FF2B5EF4-FFF2-40B4-BE49-F238E27FC236}">
                    <a16:creationId xmlns:a16="http://schemas.microsoft.com/office/drawing/2014/main" id="{2066421B-0E17-4281-BD8F-6B4FCBA9717B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97" y="2651"/>
                <a:ext cx="101" cy="89"/>
              </a:xfrm>
              <a:custGeom>
                <a:avLst/>
                <a:gdLst>
                  <a:gd name="T0" fmla="*/ 54 w 101"/>
                  <a:gd name="T1" fmla="*/ 89 h 89"/>
                  <a:gd name="T2" fmla="*/ 65 w 101"/>
                  <a:gd name="T3" fmla="*/ 83 h 89"/>
                  <a:gd name="T4" fmla="*/ 48 w 101"/>
                  <a:gd name="T5" fmla="*/ 35 h 89"/>
                  <a:gd name="T6" fmla="*/ 89 w 101"/>
                  <a:gd name="T7" fmla="*/ 65 h 89"/>
                  <a:gd name="T8" fmla="*/ 101 w 101"/>
                  <a:gd name="T9" fmla="*/ 59 h 89"/>
                  <a:gd name="T10" fmla="*/ 83 w 101"/>
                  <a:gd name="T11" fmla="*/ 0 h 89"/>
                  <a:gd name="T12" fmla="*/ 71 w 101"/>
                  <a:gd name="T13" fmla="*/ 12 h 89"/>
                  <a:gd name="T14" fmla="*/ 83 w 101"/>
                  <a:gd name="T15" fmla="*/ 41 h 89"/>
                  <a:gd name="T16" fmla="*/ 48 w 101"/>
                  <a:gd name="T17" fmla="*/ 23 h 89"/>
                  <a:gd name="T18" fmla="*/ 36 w 101"/>
                  <a:gd name="T19" fmla="*/ 29 h 89"/>
                  <a:gd name="T20" fmla="*/ 45 w 101"/>
                  <a:gd name="T21" fmla="*/ 68 h 89"/>
                  <a:gd name="T22" fmla="*/ 18 w 101"/>
                  <a:gd name="T23" fmla="*/ 41 h 89"/>
                  <a:gd name="T24" fmla="*/ 0 w 101"/>
                  <a:gd name="T25" fmla="*/ 53 h 89"/>
                  <a:gd name="T26" fmla="*/ 54 w 101"/>
                  <a:gd name="T27" fmla="*/ 89 h 89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01" h="89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" name="Freeform 141">
                <a:extLst>
                  <a:ext uri="{FF2B5EF4-FFF2-40B4-BE49-F238E27FC236}">
                    <a16:creationId xmlns:a16="http://schemas.microsoft.com/office/drawing/2014/main" id="{E30A765C-9BEB-4784-A65D-821457629927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677" y="3502"/>
                <a:ext cx="83" cy="78"/>
              </a:xfrm>
              <a:custGeom>
                <a:avLst/>
                <a:gdLst>
                  <a:gd name="T0" fmla="*/ 36 w 83"/>
                  <a:gd name="T1" fmla="*/ 78 h 78"/>
                  <a:gd name="T2" fmla="*/ 83 w 83"/>
                  <a:gd name="T3" fmla="*/ 48 h 78"/>
                  <a:gd name="T4" fmla="*/ 54 w 83"/>
                  <a:gd name="T5" fmla="*/ 0 h 78"/>
                  <a:gd name="T6" fmla="*/ 0 w 83"/>
                  <a:gd name="T7" fmla="*/ 30 h 78"/>
                  <a:gd name="T8" fmla="*/ 6 w 83"/>
                  <a:gd name="T9" fmla="*/ 36 h 78"/>
                  <a:gd name="T10" fmla="*/ 42 w 83"/>
                  <a:gd name="T11" fmla="*/ 18 h 78"/>
                  <a:gd name="T12" fmla="*/ 54 w 83"/>
                  <a:gd name="T13" fmla="*/ 30 h 78"/>
                  <a:gd name="T14" fmla="*/ 24 w 83"/>
                  <a:gd name="T15" fmla="*/ 48 h 78"/>
                  <a:gd name="T16" fmla="*/ 30 w 83"/>
                  <a:gd name="T17" fmla="*/ 54 h 78"/>
                  <a:gd name="T18" fmla="*/ 60 w 83"/>
                  <a:gd name="T19" fmla="*/ 36 h 78"/>
                  <a:gd name="T20" fmla="*/ 66 w 83"/>
                  <a:gd name="T21" fmla="*/ 48 h 78"/>
                  <a:gd name="T22" fmla="*/ 30 w 83"/>
                  <a:gd name="T23" fmla="*/ 66 h 78"/>
                  <a:gd name="T24" fmla="*/ 36 w 83"/>
                  <a:gd name="T25" fmla="*/ 78 h 7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3" h="78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1" name="Freeform 142">
                <a:extLst>
                  <a:ext uri="{FF2B5EF4-FFF2-40B4-BE49-F238E27FC236}">
                    <a16:creationId xmlns:a16="http://schemas.microsoft.com/office/drawing/2014/main" id="{55878497-6DF0-432D-9A1E-DB2F0387C24E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940" y="2782"/>
                <a:ext cx="90" cy="72"/>
              </a:xfrm>
              <a:custGeom>
                <a:avLst/>
                <a:gdLst>
                  <a:gd name="T0" fmla="*/ 90 w 90"/>
                  <a:gd name="T1" fmla="*/ 30 h 72"/>
                  <a:gd name="T2" fmla="*/ 66 w 90"/>
                  <a:gd name="T3" fmla="*/ 0 h 72"/>
                  <a:gd name="T4" fmla="*/ 0 w 90"/>
                  <a:gd name="T5" fmla="*/ 36 h 72"/>
                  <a:gd name="T6" fmla="*/ 24 w 90"/>
                  <a:gd name="T7" fmla="*/ 72 h 72"/>
                  <a:gd name="T8" fmla="*/ 36 w 90"/>
                  <a:gd name="T9" fmla="*/ 66 h 72"/>
                  <a:gd name="T10" fmla="*/ 18 w 90"/>
                  <a:gd name="T11" fmla="*/ 42 h 72"/>
                  <a:gd name="T12" fmla="*/ 36 w 90"/>
                  <a:gd name="T13" fmla="*/ 30 h 72"/>
                  <a:gd name="T14" fmla="*/ 54 w 90"/>
                  <a:gd name="T15" fmla="*/ 54 h 72"/>
                  <a:gd name="T16" fmla="*/ 60 w 90"/>
                  <a:gd name="T17" fmla="*/ 48 h 72"/>
                  <a:gd name="T18" fmla="*/ 48 w 90"/>
                  <a:gd name="T19" fmla="*/ 24 h 72"/>
                  <a:gd name="T20" fmla="*/ 60 w 90"/>
                  <a:gd name="T21" fmla="*/ 12 h 72"/>
                  <a:gd name="T22" fmla="*/ 78 w 90"/>
                  <a:gd name="T23" fmla="*/ 42 h 72"/>
                  <a:gd name="T24" fmla="*/ 90 w 90"/>
                  <a:gd name="T25" fmla="*/ 30 h 7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90" h="72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2" name="Freeform 143">
                <a:extLst>
                  <a:ext uri="{FF2B5EF4-FFF2-40B4-BE49-F238E27FC236}">
                    <a16:creationId xmlns:a16="http://schemas.microsoft.com/office/drawing/2014/main" id="{27335F0B-DDB8-4139-83FC-9AAEEF92C34F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898" y="2716"/>
                <a:ext cx="90" cy="84"/>
              </a:xfrm>
              <a:custGeom>
                <a:avLst/>
                <a:gdLst>
                  <a:gd name="T0" fmla="*/ 42 w 90"/>
                  <a:gd name="T1" fmla="*/ 60 h 84"/>
                  <a:gd name="T2" fmla="*/ 42 w 90"/>
                  <a:gd name="T3" fmla="*/ 60 h 84"/>
                  <a:gd name="T4" fmla="*/ 72 w 90"/>
                  <a:gd name="T5" fmla="*/ 12 h 84"/>
                  <a:gd name="T6" fmla="*/ 66 w 90"/>
                  <a:gd name="T7" fmla="*/ 0 h 84"/>
                  <a:gd name="T8" fmla="*/ 0 w 90"/>
                  <a:gd name="T9" fmla="*/ 42 h 84"/>
                  <a:gd name="T10" fmla="*/ 6 w 90"/>
                  <a:gd name="T11" fmla="*/ 54 h 84"/>
                  <a:gd name="T12" fmla="*/ 54 w 90"/>
                  <a:gd name="T13" fmla="*/ 24 h 84"/>
                  <a:gd name="T14" fmla="*/ 54 w 90"/>
                  <a:gd name="T15" fmla="*/ 24 h 84"/>
                  <a:gd name="T16" fmla="*/ 18 w 90"/>
                  <a:gd name="T17" fmla="*/ 72 h 84"/>
                  <a:gd name="T18" fmla="*/ 24 w 90"/>
                  <a:gd name="T19" fmla="*/ 84 h 84"/>
                  <a:gd name="T20" fmla="*/ 90 w 90"/>
                  <a:gd name="T21" fmla="*/ 42 h 84"/>
                  <a:gd name="T22" fmla="*/ 84 w 90"/>
                  <a:gd name="T23" fmla="*/ 30 h 84"/>
                  <a:gd name="T24" fmla="*/ 42 w 90"/>
                  <a:gd name="T25" fmla="*/ 60 h 8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90" h="84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" name="Freeform 144">
                <a:extLst>
                  <a:ext uri="{FF2B5EF4-FFF2-40B4-BE49-F238E27FC236}">
                    <a16:creationId xmlns:a16="http://schemas.microsoft.com/office/drawing/2014/main" id="{286A4541-9636-4C5E-925D-6241B4BCEF32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7" y="3837"/>
                <a:ext cx="6" cy="12"/>
              </a:xfrm>
              <a:custGeom>
                <a:avLst/>
                <a:gdLst>
                  <a:gd name="T0" fmla="*/ 6 w 6"/>
                  <a:gd name="T1" fmla="*/ 0 h 12"/>
                  <a:gd name="T2" fmla="*/ 6 w 6"/>
                  <a:gd name="T3" fmla="*/ 0 h 12"/>
                  <a:gd name="T4" fmla="*/ 0 w 6"/>
                  <a:gd name="T5" fmla="*/ 0 h 12"/>
                  <a:gd name="T6" fmla="*/ 0 w 6"/>
                  <a:gd name="T7" fmla="*/ 0 h 12"/>
                  <a:gd name="T8" fmla="*/ 0 w 6"/>
                  <a:gd name="T9" fmla="*/ 12 h 12"/>
                  <a:gd name="T10" fmla="*/ 6 w 6"/>
                  <a:gd name="T11" fmla="*/ 0 h 12"/>
                  <a:gd name="T12" fmla="*/ 6 w 6"/>
                  <a:gd name="T13" fmla="*/ 0 h 1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" h="12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" name="Freeform 145">
                <a:extLst>
                  <a:ext uri="{FF2B5EF4-FFF2-40B4-BE49-F238E27FC236}">
                    <a16:creationId xmlns:a16="http://schemas.microsoft.com/office/drawing/2014/main" id="{C1C89F50-F759-4A95-9596-DBCF45E2A016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7" y="2555"/>
                <a:ext cx="30" cy="48"/>
              </a:xfrm>
              <a:custGeom>
                <a:avLst/>
                <a:gdLst>
                  <a:gd name="T0" fmla="*/ 18 w 30"/>
                  <a:gd name="T1" fmla="*/ 48 h 48"/>
                  <a:gd name="T2" fmla="*/ 18 w 30"/>
                  <a:gd name="T3" fmla="*/ 48 h 48"/>
                  <a:gd name="T4" fmla="*/ 30 w 30"/>
                  <a:gd name="T5" fmla="*/ 42 h 48"/>
                  <a:gd name="T6" fmla="*/ 0 w 30"/>
                  <a:gd name="T7" fmla="*/ 0 h 48"/>
                  <a:gd name="T8" fmla="*/ 0 w 30"/>
                  <a:gd name="T9" fmla="*/ 24 h 48"/>
                  <a:gd name="T10" fmla="*/ 18 w 30"/>
                  <a:gd name="T11" fmla="*/ 48 h 48"/>
                  <a:gd name="T12" fmla="*/ 18 w 30"/>
                  <a:gd name="T13" fmla="*/ 48 h 4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0" h="48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" name="Freeform 146">
                <a:extLst>
                  <a:ext uri="{FF2B5EF4-FFF2-40B4-BE49-F238E27FC236}">
                    <a16:creationId xmlns:a16="http://schemas.microsoft.com/office/drawing/2014/main" id="{E5BFDF0C-65C4-417F-ACEA-9FDF2A27756B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7" y="3843"/>
                <a:ext cx="36" cy="66"/>
              </a:xfrm>
              <a:custGeom>
                <a:avLst/>
                <a:gdLst>
                  <a:gd name="T0" fmla="*/ 36 w 36"/>
                  <a:gd name="T1" fmla="*/ 0 h 66"/>
                  <a:gd name="T2" fmla="*/ 24 w 36"/>
                  <a:gd name="T3" fmla="*/ 0 h 66"/>
                  <a:gd name="T4" fmla="*/ 24 w 36"/>
                  <a:gd name="T5" fmla="*/ 0 h 66"/>
                  <a:gd name="T6" fmla="*/ 0 w 36"/>
                  <a:gd name="T7" fmla="*/ 36 h 66"/>
                  <a:gd name="T8" fmla="*/ 0 w 36"/>
                  <a:gd name="T9" fmla="*/ 66 h 66"/>
                  <a:gd name="T10" fmla="*/ 36 w 36"/>
                  <a:gd name="T11" fmla="*/ 0 h 66"/>
                  <a:gd name="T12" fmla="*/ 36 w 36"/>
                  <a:gd name="T13" fmla="*/ 0 h 6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6" h="6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6" name="Rectangle 147">
                <a:extLst>
                  <a:ext uri="{FF2B5EF4-FFF2-40B4-BE49-F238E27FC236}">
                    <a16:creationId xmlns:a16="http://schemas.microsoft.com/office/drawing/2014/main" id="{1BF70012-EAD8-44F7-A22E-66F7CCDD0FF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244926">
                <a:off x="1177" y="3201"/>
                <a:ext cx="16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37" name="Rectangle 148">
                <a:extLst>
                  <a:ext uri="{FF2B5EF4-FFF2-40B4-BE49-F238E27FC236}">
                    <a16:creationId xmlns:a16="http://schemas.microsoft.com/office/drawing/2014/main" id="{E203198E-915E-4259-B37A-76ADB3EB4EC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5598588">
                <a:off x="290" y="2386"/>
                <a:ext cx="138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38" name="Freeform 149">
                <a:extLst>
                  <a:ext uri="{FF2B5EF4-FFF2-40B4-BE49-F238E27FC236}">
                    <a16:creationId xmlns:a16="http://schemas.microsoft.com/office/drawing/2014/main" id="{3D8162E4-A5D7-4E01-BB44-D024AEFDA951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39" y="3573"/>
                <a:ext cx="144" cy="154"/>
              </a:xfrm>
              <a:custGeom>
                <a:avLst/>
                <a:gdLst>
                  <a:gd name="T0" fmla="*/ 0 w 144"/>
                  <a:gd name="T1" fmla="*/ 102 h 154"/>
                  <a:gd name="T2" fmla="*/ 59 w 144"/>
                  <a:gd name="T3" fmla="*/ 154 h 154"/>
                  <a:gd name="T4" fmla="*/ 117 w 144"/>
                  <a:gd name="T5" fmla="*/ 120 h 154"/>
                  <a:gd name="T6" fmla="*/ 62 w 144"/>
                  <a:gd name="T7" fmla="*/ 55 h 154"/>
                  <a:gd name="T8" fmla="*/ 104 w 144"/>
                  <a:gd name="T9" fmla="*/ 34 h 154"/>
                  <a:gd name="T10" fmla="*/ 117 w 144"/>
                  <a:gd name="T11" fmla="*/ 53 h 154"/>
                  <a:gd name="T12" fmla="*/ 141 w 144"/>
                  <a:gd name="T13" fmla="*/ 47 h 154"/>
                  <a:gd name="T14" fmla="*/ 97 w 144"/>
                  <a:gd name="T15" fmla="*/ 2 h 154"/>
                  <a:gd name="T16" fmla="*/ 36 w 144"/>
                  <a:gd name="T17" fmla="*/ 33 h 154"/>
                  <a:gd name="T18" fmla="*/ 90 w 144"/>
                  <a:gd name="T19" fmla="*/ 107 h 154"/>
                  <a:gd name="T20" fmla="*/ 28 w 144"/>
                  <a:gd name="T21" fmla="*/ 101 h 154"/>
                  <a:gd name="T22" fmla="*/ 0 w 144"/>
                  <a:gd name="T23" fmla="*/ 102 h 15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44" h="15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" name="Freeform 150">
                <a:extLst>
                  <a:ext uri="{FF2B5EF4-FFF2-40B4-BE49-F238E27FC236}">
                    <a16:creationId xmlns:a16="http://schemas.microsoft.com/office/drawing/2014/main" id="{31A0587A-06B3-4AD0-A38B-123A3873E746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 rot="-2857037">
                <a:off x="619" y="3550"/>
                <a:ext cx="68" cy="69"/>
              </a:xfrm>
              <a:custGeom>
                <a:avLst/>
                <a:gdLst>
                  <a:gd name="T0" fmla="*/ 0 w 144"/>
                  <a:gd name="T1" fmla="*/ 0 h 154"/>
                  <a:gd name="T2" fmla="*/ 0 w 144"/>
                  <a:gd name="T3" fmla="*/ 0 h 154"/>
                  <a:gd name="T4" fmla="*/ 0 w 144"/>
                  <a:gd name="T5" fmla="*/ 0 h 154"/>
                  <a:gd name="T6" fmla="*/ 0 w 144"/>
                  <a:gd name="T7" fmla="*/ 0 h 154"/>
                  <a:gd name="T8" fmla="*/ 0 w 144"/>
                  <a:gd name="T9" fmla="*/ 0 h 154"/>
                  <a:gd name="T10" fmla="*/ 0 w 144"/>
                  <a:gd name="T11" fmla="*/ 0 h 154"/>
                  <a:gd name="T12" fmla="*/ 0 w 144"/>
                  <a:gd name="T13" fmla="*/ 0 h 154"/>
                  <a:gd name="T14" fmla="*/ 0 w 144"/>
                  <a:gd name="T15" fmla="*/ 0 h 154"/>
                  <a:gd name="T16" fmla="*/ 0 w 144"/>
                  <a:gd name="T17" fmla="*/ 0 h 154"/>
                  <a:gd name="T18" fmla="*/ 0 w 144"/>
                  <a:gd name="T19" fmla="*/ 0 h 154"/>
                  <a:gd name="T20" fmla="*/ 0 w 144"/>
                  <a:gd name="T21" fmla="*/ 0 h 154"/>
                  <a:gd name="T22" fmla="*/ 0 w 144"/>
                  <a:gd name="T23" fmla="*/ 0 h 15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44" h="15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" name="Freeform 151">
                <a:extLst>
                  <a:ext uri="{FF2B5EF4-FFF2-40B4-BE49-F238E27FC236}">
                    <a16:creationId xmlns:a16="http://schemas.microsoft.com/office/drawing/2014/main" id="{8B5F326B-D98F-456A-9646-7732110CAE54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235" y="2503"/>
                <a:ext cx="348" cy="1272"/>
              </a:xfrm>
              <a:custGeom>
                <a:avLst/>
                <a:gdLst>
                  <a:gd name="T0" fmla="*/ 0 w 348"/>
                  <a:gd name="T1" fmla="*/ 0 h 1272"/>
                  <a:gd name="T2" fmla="*/ 287 w 348"/>
                  <a:gd name="T3" fmla="*/ 582 h 1272"/>
                  <a:gd name="T4" fmla="*/ 348 w 348"/>
                  <a:gd name="T5" fmla="*/ 1272 h 1272"/>
                  <a:gd name="T6" fmla="*/ 54 w 348"/>
                  <a:gd name="T7" fmla="*/ 676 h 1272"/>
                  <a:gd name="T8" fmla="*/ 0 w 348"/>
                  <a:gd name="T9" fmla="*/ 0 h 1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8" h="1272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2">
                      <a:gamma/>
                      <a:shade val="96863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altLang="zh-CN"/>
              </a:p>
            </p:txBody>
          </p:sp>
          <p:sp>
            <p:nvSpPr>
              <p:cNvPr id="141" name="Oval 152">
                <a:extLst>
                  <a:ext uri="{FF2B5EF4-FFF2-40B4-BE49-F238E27FC236}">
                    <a16:creationId xmlns:a16="http://schemas.microsoft.com/office/drawing/2014/main" id="{20ED24B0-8B32-4B2F-A769-746A119DE74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1684349">
                <a:off x="296" y="3047"/>
                <a:ext cx="221" cy="174"/>
              </a:xfrm>
              <a:prstGeom prst="ellipse">
                <a:avLst/>
              </a:prstGeom>
              <a:gradFill rotWithShape="0">
                <a:gsLst>
                  <a:gs pos="0">
                    <a:schemeClr val="bg2">
                      <a:gamma/>
                      <a:shade val="90980"/>
                      <a:invGamma/>
                    </a:schemeClr>
                  </a:gs>
                  <a:gs pos="50000">
                    <a:schemeClr val="bg2"/>
                  </a:gs>
                  <a:gs pos="100000">
                    <a:schemeClr val="bg2">
                      <a:gamma/>
                      <a:shade val="90980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zh-CN"/>
              </a:p>
            </p:txBody>
          </p:sp>
        </p:grpSp>
      </p:grpSp>
      <p:sp>
        <p:nvSpPr>
          <p:cNvPr id="69785" name="Rectangle 153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768475"/>
            <a:ext cx="7772400" cy="1736725"/>
          </a:xfrm>
        </p:spPr>
        <p:txBody>
          <a:bodyPr anchor="b" anchorCtr="1"/>
          <a:lstStyle>
            <a:lvl1pPr>
              <a:defRPr sz="54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69786" name="Rectangle 15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155" name="Rectangle 155">
            <a:extLst>
              <a:ext uri="{FF2B5EF4-FFF2-40B4-BE49-F238E27FC236}">
                <a16:creationId xmlns:a16="http://schemas.microsoft.com/office/drawing/2014/main" id="{53736C23-D6FE-406C-A0C4-6349EF6C20BB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248400"/>
            <a:ext cx="2286000" cy="457200"/>
          </a:xfr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6" name="Rectangle 156">
            <a:extLst>
              <a:ext uri="{FF2B5EF4-FFF2-40B4-BE49-F238E27FC236}">
                <a16:creationId xmlns:a16="http://schemas.microsoft.com/office/drawing/2014/main" id="{606C8CE9-F673-44D9-8CCC-A1ED8840896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defRPr>
            </a:lvl1pPr>
          </a:lstStyle>
          <a:p>
            <a:pPr>
              <a:defRPr/>
            </a:pPr>
            <a:r>
              <a:rPr lang="en" altLang="zh-CN"/>
              <a:t>Digital Image Process</a:t>
            </a:r>
            <a:endParaRPr lang="zh-CN" altLang="zh-CN"/>
          </a:p>
        </p:txBody>
      </p:sp>
      <p:sp>
        <p:nvSpPr>
          <p:cNvPr id="157" name="Rectangle 157">
            <a:extLst>
              <a:ext uri="{FF2B5EF4-FFF2-40B4-BE49-F238E27FC236}">
                <a16:creationId xmlns:a16="http://schemas.microsoft.com/office/drawing/2014/main" id="{73CE3030-637A-4481-A9D9-A13F4791DE0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286000" cy="457200"/>
          </a:xfrm>
        </p:spPr>
        <p:txBody>
          <a:bodyPr/>
          <a:lstStyle>
            <a:lvl1pPr>
              <a:defRPr smtClean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939FA0FA-4941-4DC8-9149-97FD74CBE8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8783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54">
            <a:extLst>
              <a:ext uri="{FF2B5EF4-FFF2-40B4-BE49-F238E27FC236}">
                <a16:creationId xmlns:a16="http://schemas.microsoft.com/office/drawing/2014/main" id="{0DFA965C-72E1-43D1-AE27-5AC43F46018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55">
            <a:extLst>
              <a:ext uri="{FF2B5EF4-FFF2-40B4-BE49-F238E27FC236}">
                <a16:creationId xmlns:a16="http://schemas.microsoft.com/office/drawing/2014/main" id="{F342B984-6B22-44CB-8FED-7217A9683BC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" altLang="zh-CN"/>
              <a:t>Digital Image Process</a:t>
            </a:r>
            <a:endParaRPr lang="zh-CN" altLang="zh-CN"/>
          </a:p>
        </p:txBody>
      </p:sp>
      <p:sp>
        <p:nvSpPr>
          <p:cNvPr id="6" name="Rectangle 156">
            <a:extLst>
              <a:ext uri="{FF2B5EF4-FFF2-40B4-BE49-F238E27FC236}">
                <a16:creationId xmlns:a16="http://schemas.microsoft.com/office/drawing/2014/main" id="{498D0E5D-3CF4-4F25-8D51-3D21AFBA6C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E2F9C86-F904-4BEF-AA55-684B7C0512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4878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7188" y="228600"/>
            <a:ext cx="2135187" cy="58705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625" y="228600"/>
            <a:ext cx="6253163" cy="58705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54">
            <a:extLst>
              <a:ext uri="{FF2B5EF4-FFF2-40B4-BE49-F238E27FC236}">
                <a16:creationId xmlns:a16="http://schemas.microsoft.com/office/drawing/2014/main" id="{B1FA56BD-84FB-4F06-88A2-29FE2A65119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55">
            <a:extLst>
              <a:ext uri="{FF2B5EF4-FFF2-40B4-BE49-F238E27FC236}">
                <a16:creationId xmlns:a16="http://schemas.microsoft.com/office/drawing/2014/main" id="{7172BF7F-B2F5-4F4D-A7C0-ADC23AEEEBA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" altLang="zh-CN"/>
              <a:t>Digital Image Process</a:t>
            </a:r>
            <a:endParaRPr lang="zh-CN" altLang="zh-CN"/>
          </a:p>
        </p:txBody>
      </p:sp>
      <p:sp>
        <p:nvSpPr>
          <p:cNvPr id="6" name="Rectangle 156">
            <a:extLst>
              <a:ext uri="{FF2B5EF4-FFF2-40B4-BE49-F238E27FC236}">
                <a16:creationId xmlns:a16="http://schemas.microsoft.com/office/drawing/2014/main" id="{72925F51-2DDC-420E-BB9F-5D4E10F898B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DE8F872-B719-43AB-BD34-F1AA2CA90C7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7140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1625" y="1600200"/>
            <a:ext cx="4194175" cy="4498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194175" cy="4498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25375" y="62351"/>
            <a:ext cx="8540750" cy="567042"/>
          </a:xfrm>
        </p:spPr>
        <p:txBody>
          <a:bodyPr/>
          <a:lstStyle>
            <a:lvl1pPr algn="l">
              <a:spcAft>
                <a:spcPts val="1200"/>
              </a:spcAft>
              <a:defRPr sz="2800" b="1" baseline="0">
                <a:solidFill>
                  <a:srgbClr val="996733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Rectangle 154">
            <a:extLst>
              <a:ext uri="{FF2B5EF4-FFF2-40B4-BE49-F238E27FC236}">
                <a16:creationId xmlns:a16="http://schemas.microsoft.com/office/drawing/2014/main" id="{31EED01D-7393-446E-9A2B-E74C4323515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55">
            <a:extLst>
              <a:ext uri="{FF2B5EF4-FFF2-40B4-BE49-F238E27FC236}">
                <a16:creationId xmlns:a16="http://schemas.microsoft.com/office/drawing/2014/main" id="{BDED9AD7-927F-49C3-9CC6-A990EF7327A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" altLang="zh-CN"/>
              <a:t>Digital Image Process</a:t>
            </a:r>
            <a:endParaRPr lang="zh-CN" altLang="zh-CN"/>
          </a:p>
        </p:txBody>
      </p:sp>
      <p:sp>
        <p:nvSpPr>
          <p:cNvPr id="7" name="Rectangle 156">
            <a:extLst>
              <a:ext uri="{FF2B5EF4-FFF2-40B4-BE49-F238E27FC236}">
                <a16:creationId xmlns:a16="http://schemas.microsoft.com/office/drawing/2014/main" id="{F53758B7-7D38-42AC-9EE8-1E27363C171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011B708-9016-4F43-841D-7AEBFAC6469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622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A74E78-3F11-4B6B-813C-598AEAA4D342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01625" y="6245225"/>
            <a:ext cx="2289175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zh-CN" altLang="zh-CN" sz="1200" dirty="0">
                <a:solidFill>
                  <a:schemeClr val="tx1"/>
                </a:solidFill>
              </a:rPr>
              <a:t>Digital Image Processing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5" y="145475"/>
            <a:ext cx="8540750" cy="911431"/>
          </a:xfrm>
        </p:spPr>
        <p:txBody>
          <a:bodyPr/>
          <a:lstStyle>
            <a:lvl1pPr algn="l">
              <a:spcAft>
                <a:spcPts val="1200"/>
              </a:spcAft>
              <a:defRPr sz="2800" b="1" baseline="0">
                <a:solidFill>
                  <a:srgbClr val="996733"/>
                </a:solidFill>
                <a:ea typeface="宋体" panose="02010600030101010101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155">
            <a:extLst>
              <a:ext uri="{FF2B5EF4-FFF2-40B4-BE49-F238E27FC236}">
                <a16:creationId xmlns:a16="http://schemas.microsoft.com/office/drawing/2014/main" id="{E87E1500-D4BC-4E88-AB62-49FCFF3D09C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" altLang="zh-CN"/>
              <a:t>Digital Image Process</a:t>
            </a:r>
            <a:endParaRPr lang="zh-CN" altLang="zh-CN" dirty="0"/>
          </a:p>
        </p:txBody>
      </p:sp>
      <p:sp>
        <p:nvSpPr>
          <p:cNvPr id="6" name="Rectangle 156">
            <a:extLst>
              <a:ext uri="{FF2B5EF4-FFF2-40B4-BE49-F238E27FC236}">
                <a16:creationId xmlns:a16="http://schemas.microsoft.com/office/drawing/2014/main" id="{6672EEF6-EC5A-416C-A5AF-8E29B8C18C3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200" smtClean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3D1ECE0-6FD0-4DE4-900A-46243A0D1D9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2958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54">
            <a:extLst>
              <a:ext uri="{FF2B5EF4-FFF2-40B4-BE49-F238E27FC236}">
                <a16:creationId xmlns:a16="http://schemas.microsoft.com/office/drawing/2014/main" id="{D144F096-8DBA-4ED8-B3A7-21FA488A053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55">
            <a:extLst>
              <a:ext uri="{FF2B5EF4-FFF2-40B4-BE49-F238E27FC236}">
                <a16:creationId xmlns:a16="http://schemas.microsoft.com/office/drawing/2014/main" id="{4CDDEC17-54CD-48B8-ACB9-42D9E7EC79B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" altLang="zh-CN"/>
              <a:t>Digital Image Process</a:t>
            </a:r>
            <a:endParaRPr lang="zh-CN" altLang="zh-CN"/>
          </a:p>
        </p:txBody>
      </p:sp>
      <p:sp>
        <p:nvSpPr>
          <p:cNvPr id="6" name="Rectangle 156">
            <a:extLst>
              <a:ext uri="{FF2B5EF4-FFF2-40B4-BE49-F238E27FC236}">
                <a16:creationId xmlns:a16="http://schemas.microsoft.com/office/drawing/2014/main" id="{0AF41668-8FF2-48B7-9785-331CDC442E6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09B241C-1E67-474E-995A-3BA235FCBF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2897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625" y="1600200"/>
            <a:ext cx="4194175" cy="4498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194175" cy="4498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54">
            <a:extLst>
              <a:ext uri="{FF2B5EF4-FFF2-40B4-BE49-F238E27FC236}">
                <a16:creationId xmlns:a16="http://schemas.microsoft.com/office/drawing/2014/main" id="{D5E48AC2-53A3-44AB-828D-93E3A9A1E52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55">
            <a:extLst>
              <a:ext uri="{FF2B5EF4-FFF2-40B4-BE49-F238E27FC236}">
                <a16:creationId xmlns:a16="http://schemas.microsoft.com/office/drawing/2014/main" id="{E2D15F11-ABCD-468A-B30C-7561BFFD9C4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" altLang="zh-CN"/>
              <a:t>Digital Image Process</a:t>
            </a:r>
            <a:endParaRPr lang="zh-CN" altLang="zh-CN"/>
          </a:p>
        </p:txBody>
      </p:sp>
      <p:sp>
        <p:nvSpPr>
          <p:cNvPr id="7" name="Rectangle 156">
            <a:extLst>
              <a:ext uri="{FF2B5EF4-FFF2-40B4-BE49-F238E27FC236}">
                <a16:creationId xmlns:a16="http://schemas.microsoft.com/office/drawing/2014/main" id="{EA795406-2E74-4E90-8D7C-8EEC5CBFB70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1D476EA-1582-4725-B33B-AB7B1FFDA5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2330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54">
            <a:extLst>
              <a:ext uri="{FF2B5EF4-FFF2-40B4-BE49-F238E27FC236}">
                <a16:creationId xmlns:a16="http://schemas.microsoft.com/office/drawing/2014/main" id="{13C153C7-4BD9-4C87-91B7-99AAFD99C70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55">
            <a:extLst>
              <a:ext uri="{FF2B5EF4-FFF2-40B4-BE49-F238E27FC236}">
                <a16:creationId xmlns:a16="http://schemas.microsoft.com/office/drawing/2014/main" id="{33EABB9D-A499-47A2-8327-20CAEB44A2B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" altLang="zh-CN"/>
              <a:t>Digital Image Process</a:t>
            </a:r>
            <a:endParaRPr lang="zh-CN" altLang="zh-CN"/>
          </a:p>
        </p:txBody>
      </p:sp>
      <p:sp>
        <p:nvSpPr>
          <p:cNvPr id="9" name="Rectangle 156">
            <a:extLst>
              <a:ext uri="{FF2B5EF4-FFF2-40B4-BE49-F238E27FC236}">
                <a16:creationId xmlns:a16="http://schemas.microsoft.com/office/drawing/2014/main" id="{C25C21D8-4EBD-42B0-9B72-B25872AF48F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66AF799-92D0-40FB-9FC1-FF99921CD33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6475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54">
            <a:extLst>
              <a:ext uri="{FF2B5EF4-FFF2-40B4-BE49-F238E27FC236}">
                <a16:creationId xmlns:a16="http://schemas.microsoft.com/office/drawing/2014/main" id="{78BFFD7C-706A-4546-9355-6984F0CE008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55">
            <a:extLst>
              <a:ext uri="{FF2B5EF4-FFF2-40B4-BE49-F238E27FC236}">
                <a16:creationId xmlns:a16="http://schemas.microsoft.com/office/drawing/2014/main" id="{B0119660-3CDC-4E40-8DF5-A23EB05491A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" altLang="zh-CN"/>
              <a:t>Digital Image Process</a:t>
            </a:r>
            <a:endParaRPr lang="zh-CN" altLang="zh-CN"/>
          </a:p>
        </p:txBody>
      </p:sp>
      <p:sp>
        <p:nvSpPr>
          <p:cNvPr id="5" name="Rectangle 156">
            <a:extLst>
              <a:ext uri="{FF2B5EF4-FFF2-40B4-BE49-F238E27FC236}">
                <a16:creationId xmlns:a16="http://schemas.microsoft.com/office/drawing/2014/main" id="{B96323F7-730E-44BC-B179-FC8F01D53A5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B056FEB-8735-4C1C-9D83-1B59EC1CDB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8289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4">
            <a:extLst>
              <a:ext uri="{FF2B5EF4-FFF2-40B4-BE49-F238E27FC236}">
                <a16:creationId xmlns:a16="http://schemas.microsoft.com/office/drawing/2014/main" id="{3FAD7B98-9566-40E0-8D2E-2156EBD6617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55">
            <a:extLst>
              <a:ext uri="{FF2B5EF4-FFF2-40B4-BE49-F238E27FC236}">
                <a16:creationId xmlns:a16="http://schemas.microsoft.com/office/drawing/2014/main" id="{7A22A5B7-EDF4-45B9-9ED0-46D7766DD2E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" altLang="zh-CN"/>
              <a:t>Digital Image Process</a:t>
            </a:r>
            <a:endParaRPr lang="zh-CN" altLang="zh-CN"/>
          </a:p>
        </p:txBody>
      </p:sp>
      <p:sp>
        <p:nvSpPr>
          <p:cNvPr id="4" name="Rectangle 156">
            <a:extLst>
              <a:ext uri="{FF2B5EF4-FFF2-40B4-BE49-F238E27FC236}">
                <a16:creationId xmlns:a16="http://schemas.microsoft.com/office/drawing/2014/main" id="{A12BD273-F4C8-4EE5-8ABE-D59E5542989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69A83FD-CF32-4AE1-9FF4-982C29CD2DD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4716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54">
            <a:extLst>
              <a:ext uri="{FF2B5EF4-FFF2-40B4-BE49-F238E27FC236}">
                <a16:creationId xmlns:a16="http://schemas.microsoft.com/office/drawing/2014/main" id="{157BB3AC-B59E-4F9A-B9E8-BFCBEC08A92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55">
            <a:extLst>
              <a:ext uri="{FF2B5EF4-FFF2-40B4-BE49-F238E27FC236}">
                <a16:creationId xmlns:a16="http://schemas.microsoft.com/office/drawing/2014/main" id="{BEF564AE-9F82-4070-A803-4868462F111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" altLang="zh-CN"/>
              <a:t>Digital Image Process</a:t>
            </a:r>
            <a:endParaRPr lang="zh-CN" altLang="zh-CN"/>
          </a:p>
        </p:txBody>
      </p:sp>
      <p:sp>
        <p:nvSpPr>
          <p:cNvPr id="7" name="Rectangle 156">
            <a:extLst>
              <a:ext uri="{FF2B5EF4-FFF2-40B4-BE49-F238E27FC236}">
                <a16:creationId xmlns:a16="http://schemas.microsoft.com/office/drawing/2014/main" id="{945C3B06-B7E5-4C58-9734-201D5BFFE11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C0B9AB5-6C22-48B2-BCD7-E1E2EDB32E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1021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54">
            <a:extLst>
              <a:ext uri="{FF2B5EF4-FFF2-40B4-BE49-F238E27FC236}">
                <a16:creationId xmlns:a16="http://schemas.microsoft.com/office/drawing/2014/main" id="{4747959E-1D80-447D-8E44-5978C5CEC8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55">
            <a:extLst>
              <a:ext uri="{FF2B5EF4-FFF2-40B4-BE49-F238E27FC236}">
                <a16:creationId xmlns:a16="http://schemas.microsoft.com/office/drawing/2014/main" id="{80B34A76-E3F3-4670-A88C-6820AC4C5B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" altLang="zh-CN"/>
              <a:t>Digital Image Process</a:t>
            </a:r>
            <a:endParaRPr lang="zh-CN" altLang="zh-CN"/>
          </a:p>
        </p:txBody>
      </p:sp>
      <p:sp>
        <p:nvSpPr>
          <p:cNvPr id="7" name="Rectangle 156">
            <a:extLst>
              <a:ext uri="{FF2B5EF4-FFF2-40B4-BE49-F238E27FC236}">
                <a16:creationId xmlns:a16="http://schemas.microsoft.com/office/drawing/2014/main" id="{2DF89A8A-DEB5-4361-8762-003A9A4BD33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7435FB8-8FEB-45B6-8B34-D1D423FBEAA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0071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>
            <a:extLst>
              <a:ext uri="{FF2B5EF4-FFF2-40B4-BE49-F238E27FC236}">
                <a16:creationId xmlns:a16="http://schemas.microsoft.com/office/drawing/2014/main" id="{47A02680-B864-4254-ACF8-CC1E043F588C}"/>
              </a:ext>
            </a:extLst>
          </p:cNvPr>
          <p:cNvGrpSpPr>
            <a:grpSpLocks/>
          </p:cNvGrpSpPr>
          <p:nvPr/>
        </p:nvGrpSpPr>
        <p:grpSpPr bwMode="auto">
          <a:xfrm>
            <a:off x="0" y="1422400"/>
            <a:ext cx="9147175" cy="5435600"/>
            <a:chOff x="0" y="896"/>
            <a:chExt cx="5762" cy="3424"/>
          </a:xfrm>
        </p:grpSpPr>
        <p:grpSp>
          <p:nvGrpSpPr>
            <p:cNvPr id="1032" name="Group 3">
              <a:extLst>
                <a:ext uri="{FF2B5EF4-FFF2-40B4-BE49-F238E27FC236}">
                  <a16:creationId xmlns:a16="http://schemas.microsoft.com/office/drawing/2014/main" id="{14E78DE8-9227-4F30-88BD-2973C85C14A6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20" y="896"/>
              <a:ext cx="5742" cy="3424"/>
              <a:chOff x="20" y="896"/>
              <a:chExt cx="5742" cy="3424"/>
            </a:xfrm>
          </p:grpSpPr>
          <p:sp>
            <p:nvSpPr>
              <p:cNvPr id="1169" name="Freeform 4">
                <a:extLst>
                  <a:ext uri="{FF2B5EF4-FFF2-40B4-BE49-F238E27FC236}">
                    <a16:creationId xmlns:a16="http://schemas.microsoft.com/office/drawing/2014/main" id="{67AB28CC-0326-4EED-90E5-076A04CA241E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1399" y="1116"/>
                <a:ext cx="2815" cy="2110"/>
              </a:xfrm>
              <a:custGeom>
                <a:avLst/>
                <a:gdLst>
                  <a:gd name="T0" fmla="*/ 950 w 2815"/>
                  <a:gd name="T1" fmla="*/ 85 h 2110"/>
                  <a:gd name="T2" fmla="*/ 628 w 2815"/>
                  <a:gd name="T3" fmla="*/ 438 h 2110"/>
                  <a:gd name="T4" fmla="*/ 66 w 2815"/>
                  <a:gd name="T5" fmla="*/ 471 h 2110"/>
                  <a:gd name="T6" fmla="*/ 0 w 2815"/>
                  <a:gd name="T7" fmla="*/ 627 h 2110"/>
                  <a:gd name="T8" fmla="*/ 372 w 2815"/>
                  <a:gd name="T9" fmla="*/ 1026 h 2110"/>
                  <a:gd name="T10" fmla="*/ 611 w 2815"/>
                  <a:gd name="T11" fmla="*/ 902 h 2110"/>
                  <a:gd name="T12" fmla="*/ 992 w 2815"/>
                  <a:gd name="T13" fmla="*/ 1085 h 2110"/>
                  <a:gd name="T14" fmla="*/ 1116 w 2815"/>
                  <a:gd name="T15" fmla="*/ 1339 h 2110"/>
                  <a:gd name="T16" fmla="*/ 1083 w 2815"/>
                  <a:gd name="T17" fmla="*/ 1450 h 2110"/>
                  <a:gd name="T18" fmla="*/ 1124 w 2815"/>
                  <a:gd name="T19" fmla="*/ 1659 h 2110"/>
                  <a:gd name="T20" fmla="*/ 1149 w 2815"/>
                  <a:gd name="T21" fmla="*/ 1999 h 2110"/>
                  <a:gd name="T22" fmla="*/ 1463 w 2815"/>
                  <a:gd name="T23" fmla="*/ 2110 h 2110"/>
                  <a:gd name="T24" fmla="*/ 1686 w 2815"/>
                  <a:gd name="T25" fmla="*/ 2025 h 2110"/>
                  <a:gd name="T26" fmla="*/ 1603 w 2815"/>
                  <a:gd name="T27" fmla="*/ 1777 h 2110"/>
                  <a:gd name="T28" fmla="*/ 1991 w 2815"/>
                  <a:gd name="T29" fmla="*/ 1555 h 2110"/>
                  <a:gd name="T30" fmla="*/ 2281 w 2815"/>
                  <a:gd name="T31" fmla="*/ 1542 h 2110"/>
                  <a:gd name="T32" fmla="*/ 2446 w 2815"/>
                  <a:gd name="T33" fmla="*/ 1359 h 2110"/>
                  <a:gd name="T34" fmla="*/ 2361 w 2815"/>
                  <a:gd name="T35" fmla="*/ 1001 h 2110"/>
                  <a:gd name="T36" fmla="*/ 2606 w 2815"/>
                  <a:gd name="T37" fmla="*/ 893 h 2110"/>
                  <a:gd name="T38" fmla="*/ 2815 w 2815"/>
                  <a:gd name="T39" fmla="*/ 454 h 2110"/>
                  <a:gd name="T40" fmla="*/ 2518 w 2815"/>
                  <a:gd name="T41" fmla="*/ 0 h 211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815" h="2110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w="1524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70" name="Freeform 5">
                <a:extLst>
                  <a:ext uri="{FF2B5EF4-FFF2-40B4-BE49-F238E27FC236}">
                    <a16:creationId xmlns:a16="http://schemas.microsoft.com/office/drawing/2014/main" id="{5AA315AD-4FAB-4A3B-93A7-93E8EEA01A81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672" y="1116"/>
                <a:ext cx="3966" cy="2366"/>
              </a:xfrm>
              <a:custGeom>
                <a:avLst/>
                <a:gdLst>
                  <a:gd name="T0" fmla="*/ 1423 w 3966"/>
                  <a:gd name="T1" fmla="*/ 65 h 2366"/>
                  <a:gd name="T2" fmla="*/ 1148 w 3966"/>
                  <a:gd name="T3" fmla="*/ 262 h 2366"/>
                  <a:gd name="T4" fmla="*/ 934 w 3966"/>
                  <a:gd name="T5" fmla="*/ 216 h 2366"/>
                  <a:gd name="T6" fmla="*/ 529 w 3966"/>
                  <a:gd name="T7" fmla="*/ 314 h 2366"/>
                  <a:gd name="T8" fmla="*/ 174 w 3966"/>
                  <a:gd name="T9" fmla="*/ 327 h 2366"/>
                  <a:gd name="T10" fmla="*/ 0 w 3966"/>
                  <a:gd name="T11" fmla="*/ 628 h 2366"/>
                  <a:gd name="T12" fmla="*/ 91 w 3966"/>
                  <a:gd name="T13" fmla="*/ 726 h 2366"/>
                  <a:gd name="T14" fmla="*/ 231 w 3966"/>
                  <a:gd name="T15" fmla="*/ 654 h 2366"/>
                  <a:gd name="T16" fmla="*/ 430 w 3966"/>
                  <a:gd name="T17" fmla="*/ 687 h 2366"/>
                  <a:gd name="T18" fmla="*/ 504 w 3966"/>
                  <a:gd name="T19" fmla="*/ 850 h 2366"/>
                  <a:gd name="T20" fmla="*/ 347 w 3966"/>
                  <a:gd name="T21" fmla="*/ 1020 h 2366"/>
                  <a:gd name="T22" fmla="*/ 529 w 3966"/>
                  <a:gd name="T23" fmla="*/ 1144 h 2366"/>
                  <a:gd name="T24" fmla="*/ 727 w 3966"/>
                  <a:gd name="T25" fmla="*/ 1105 h 2366"/>
                  <a:gd name="T26" fmla="*/ 901 w 3966"/>
                  <a:gd name="T27" fmla="*/ 1216 h 2366"/>
                  <a:gd name="T28" fmla="*/ 1256 w 3966"/>
                  <a:gd name="T29" fmla="*/ 1229 h 2366"/>
                  <a:gd name="T30" fmla="*/ 1611 w 3966"/>
                  <a:gd name="T31" fmla="*/ 1425 h 2366"/>
                  <a:gd name="T32" fmla="*/ 1694 w 3966"/>
                  <a:gd name="T33" fmla="*/ 1673 h 2366"/>
                  <a:gd name="T34" fmla="*/ 1619 w 3966"/>
                  <a:gd name="T35" fmla="*/ 2118 h 2366"/>
                  <a:gd name="T36" fmla="*/ 1694 w 3966"/>
                  <a:gd name="T37" fmla="*/ 2268 h 2366"/>
                  <a:gd name="T38" fmla="*/ 2132 w 3966"/>
                  <a:gd name="T39" fmla="*/ 2242 h 2366"/>
                  <a:gd name="T40" fmla="*/ 2289 w 3966"/>
                  <a:gd name="T41" fmla="*/ 2366 h 2366"/>
                  <a:gd name="T42" fmla="*/ 2594 w 3966"/>
                  <a:gd name="T43" fmla="*/ 2046 h 2366"/>
                  <a:gd name="T44" fmla="*/ 2537 w 3966"/>
                  <a:gd name="T45" fmla="*/ 1817 h 2366"/>
                  <a:gd name="T46" fmla="*/ 2818 w 3966"/>
                  <a:gd name="T47" fmla="*/ 1673 h 2366"/>
                  <a:gd name="T48" fmla="*/ 3016 w 3966"/>
                  <a:gd name="T49" fmla="*/ 1719 h 2366"/>
                  <a:gd name="T50" fmla="*/ 3280 w 3966"/>
                  <a:gd name="T51" fmla="*/ 1615 h 2366"/>
                  <a:gd name="T52" fmla="*/ 3405 w 3966"/>
                  <a:gd name="T53" fmla="*/ 1174 h 2366"/>
                  <a:gd name="T54" fmla="*/ 3643 w 3966"/>
                  <a:gd name="T55" fmla="*/ 922 h 2366"/>
                  <a:gd name="T56" fmla="*/ 3966 w 3966"/>
                  <a:gd name="T57" fmla="*/ 896 h 2366"/>
                  <a:gd name="T58" fmla="*/ 3908 w 3966"/>
                  <a:gd name="T59" fmla="*/ 733 h 2366"/>
                  <a:gd name="T60" fmla="*/ 3669 w 3966"/>
                  <a:gd name="T61" fmla="*/ 563 h 2366"/>
                  <a:gd name="T62" fmla="*/ 3817 w 3966"/>
                  <a:gd name="T63" fmla="*/ 210 h 2366"/>
                  <a:gd name="T64" fmla="*/ 3590 w 3966"/>
                  <a:gd name="T65" fmla="*/ 0 h 236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3966" h="23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w="1651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71" name="Freeform 6">
                <a:extLst>
                  <a:ext uri="{FF2B5EF4-FFF2-40B4-BE49-F238E27FC236}">
                    <a16:creationId xmlns:a16="http://schemas.microsoft.com/office/drawing/2014/main" id="{21556653-485D-41E5-9320-C3054A90D5BB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20" y="1069"/>
                <a:ext cx="5732" cy="3107"/>
              </a:xfrm>
              <a:custGeom>
                <a:avLst/>
                <a:gdLst>
                  <a:gd name="T0" fmla="*/ 81 w 5732"/>
                  <a:gd name="T1" fmla="*/ 0 h 3107"/>
                  <a:gd name="T2" fmla="*/ 133 w 5732"/>
                  <a:gd name="T3" fmla="*/ 328 h 3107"/>
                  <a:gd name="T4" fmla="*/ 0 w 5732"/>
                  <a:gd name="T5" fmla="*/ 666 h 3107"/>
                  <a:gd name="T6" fmla="*/ 83 w 5732"/>
                  <a:gd name="T7" fmla="*/ 1221 h 3107"/>
                  <a:gd name="T8" fmla="*/ 413 w 5732"/>
                  <a:gd name="T9" fmla="*/ 1515 h 3107"/>
                  <a:gd name="T10" fmla="*/ 881 w 5732"/>
                  <a:gd name="T11" fmla="*/ 1700 h 3107"/>
                  <a:gd name="T12" fmla="*/ 1440 w 5732"/>
                  <a:gd name="T13" fmla="*/ 1651 h 3107"/>
                  <a:gd name="T14" fmla="*/ 1755 w 5732"/>
                  <a:gd name="T15" fmla="*/ 1940 h 3107"/>
                  <a:gd name="T16" fmla="*/ 1653 w 5732"/>
                  <a:gd name="T17" fmla="*/ 2126 h 3107"/>
                  <a:gd name="T18" fmla="*/ 1136 w 5732"/>
                  <a:gd name="T19" fmla="*/ 2142 h 3107"/>
                  <a:gd name="T20" fmla="*/ 911 w 5732"/>
                  <a:gd name="T21" fmla="*/ 2021 h 3107"/>
                  <a:gd name="T22" fmla="*/ 739 w 5732"/>
                  <a:gd name="T23" fmla="*/ 2142 h 3107"/>
                  <a:gd name="T24" fmla="*/ 954 w 5732"/>
                  <a:gd name="T25" fmla="*/ 2524 h 3107"/>
                  <a:gd name="T26" fmla="*/ 973 w 5732"/>
                  <a:gd name="T27" fmla="*/ 2905 h 3107"/>
                  <a:gd name="T28" fmla="*/ 1511 w 5732"/>
                  <a:gd name="T29" fmla="*/ 3107 h 3107"/>
                  <a:gd name="T30" fmla="*/ 1644 w 5732"/>
                  <a:gd name="T31" fmla="*/ 2922 h 3107"/>
                  <a:gd name="T32" fmla="*/ 2077 w 5732"/>
                  <a:gd name="T33" fmla="*/ 2797 h 3107"/>
                  <a:gd name="T34" fmla="*/ 2610 w 5732"/>
                  <a:gd name="T35" fmla="*/ 2962 h 3107"/>
                  <a:gd name="T36" fmla="*/ 3222 w 5732"/>
                  <a:gd name="T37" fmla="*/ 2812 h 3107"/>
                  <a:gd name="T38" fmla="*/ 3443 w 5732"/>
                  <a:gd name="T39" fmla="*/ 2922 h 3107"/>
                  <a:gd name="T40" fmla="*/ 3861 w 5732"/>
                  <a:gd name="T41" fmla="*/ 2648 h 3107"/>
                  <a:gd name="T42" fmla="*/ 4125 w 5732"/>
                  <a:gd name="T43" fmla="*/ 2311 h 3107"/>
                  <a:gd name="T44" fmla="*/ 4369 w 5732"/>
                  <a:gd name="T45" fmla="*/ 2318 h 3107"/>
                  <a:gd name="T46" fmla="*/ 4554 w 5732"/>
                  <a:gd name="T47" fmla="*/ 2445 h 3107"/>
                  <a:gd name="T48" fmla="*/ 5015 w 5732"/>
                  <a:gd name="T49" fmla="*/ 2142 h 3107"/>
                  <a:gd name="T50" fmla="*/ 5404 w 5732"/>
                  <a:gd name="T51" fmla="*/ 2185 h 3107"/>
                  <a:gd name="T52" fmla="*/ 5732 w 5732"/>
                  <a:gd name="T53" fmla="*/ 2069 h 310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5732" h="3107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w="1651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72" name="Freeform 7">
                <a:extLst>
                  <a:ext uri="{FF2B5EF4-FFF2-40B4-BE49-F238E27FC236}">
                    <a16:creationId xmlns:a16="http://schemas.microsoft.com/office/drawing/2014/main" id="{4EB314A0-63B4-436E-A24F-5C926FCD4844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242" y="1145"/>
                <a:ext cx="5512" cy="2760"/>
              </a:xfrm>
              <a:custGeom>
                <a:avLst/>
                <a:gdLst>
                  <a:gd name="T0" fmla="*/ 240 w 5512"/>
                  <a:gd name="T1" fmla="*/ 0 h 2760"/>
                  <a:gd name="T2" fmla="*/ 0 w 5512"/>
                  <a:gd name="T3" fmla="*/ 336 h 2760"/>
                  <a:gd name="T4" fmla="*/ 82 w 5512"/>
                  <a:gd name="T5" fmla="*/ 821 h 2760"/>
                  <a:gd name="T6" fmla="*/ 243 w 5512"/>
                  <a:gd name="T7" fmla="*/ 873 h 2760"/>
                  <a:gd name="T8" fmla="*/ 473 w 5512"/>
                  <a:gd name="T9" fmla="*/ 1087 h 2760"/>
                  <a:gd name="T10" fmla="*/ 557 w 5512"/>
                  <a:gd name="T11" fmla="*/ 1441 h 2760"/>
                  <a:gd name="T12" fmla="*/ 839 w 5512"/>
                  <a:gd name="T13" fmla="*/ 1499 h 2760"/>
                  <a:gd name="T14" fmla="*/ 1258 w 5512"/>
                  <a:gd name="T15" fmla="*/ 1349 h 2760"/>
                  <a:gd name="T16" fmla="*/ 1307 w 5512"/>
                  <a:gd name="T17" fmla="*/ 1493 h 2760"/>
                  <a:gd name="T18" fmla="*/ 1621 w 5512"/>
                  <a:gd name="T19" fmla="*/ 1513 h 2760"/>
                  <a:gd name="T20" fmla="*/ 1862 w 5512"/>
                  <a:gd name="T21" fmla="*/ 1865 h 2760"/>
                  <a:gd name="T22" fmla="*/ 1668 w 5512"/>
                  <a:gd name="T23" fmla="*/ 2166 h 2760"/>
                  <a:gd name="T24" fmla="*/ 1308 w 5512"/>
                  <a:gd name="T25" fmla="*/ 2217 h 2760"/>
                  <a:gd name="T26" fmla="*/ 992 w 5512"/>
                  <a:gd name="T27" fmla="*/ 2172 h 2760"/>
                  <a:gd name="T28" fmla="*/ 903 w 5512"/>
                  <a:gd name="T29" fmla="*/ 2244 h 2760"/>
                  <a:gd name="T30" fmla="*/ 1008 w 5512"/>
                  <a:gd name="T31" fmla="*/ 2415 h 2760"/>
                  <a:gd name="T32" fmla="*/ 992 w 5512"/>
                  <a:gd name="T33" fmla="*/ 2538 h 2760"/>
                  <a:gd name="T34" fmla="*/ 1137 w 5512"/>
                  <a:gd name="T35" fmla="*/ 2760 h 2760"/>
                  <a:gd name="T36" fmla="*/ 1661 w 5512"/>
                  <a:gd name="T37" fmla="*/ 2623 h 2760"/>
                  <a:gd name="T38" fmla="*/ 1725 w 5512"/>
                  <a:gd name="T39" fmla="*/ 2492 h 2760"/>
                  <a:gd name="T40" fmla="*/ 1895 w 5512"/>
                  <a:gd name="T41" fmla="*/ 2551 h 2760"/>
                  <a:gd name="T42" fmla="*/ 2338 w 5512"/>
                  <a:gd name="T43" fmla="*/ 2448 h 2760"/>
                  <a:gd name="T44" fmla="*/ 2443 w 5512"/>
                  <a:gd name="T45" fmla="*/ 2714 h 2760"/>
                  <a:gd name="T46" fmla="*/ 2870 w 5512"/>
                  <a:gd name="T47" fmla="*/ 2541 h 2760"/>
                  <a:gd name="T48" fmla="*/ 3264 w 5512"/>
                  <a:gd name="T49" fmla="*/ 2591 h 2760"/>
                  <a:gd name="T50" fmla="*/ 3522 w 5512"/>
                  <a:gd name="T51" fmla="*/ 2427 h 2760"/>
                  <a:gd name="T52" fmla="*/ 3594 w 5512"/>
                  <a:gd name="T53" fmla="*/ 2081 h 2760"/>
                  <a:gd name="T54" fmla="*/ 4013 w 5512"/>
                  <a:gd name="T55" fmla="*/ 2087 h 2760"/>
                  <a:gd name="T56" fmla="*/ 4070 w 5512"/>
                  <a:gd name="T57" fmla="*/ 1924 h 2760"/>
                  <a:gd name="T58" fmla="*/ 4239 w 5512"/>
                  <a:gd name="T59" fmla="*/ 1931 h 2760"/>
                  <a:gd name="T60" fmla="*/ 4465 w 5512"/>
                  <a:gd name="T61" fmla="*/ 2094 h 2760"/>
                  <a:gd name="T62" fmla="*/ 4836 w 5512"/>
                  <a:gd name="T63" fmla="*/ 1814 h 2760"/>
                  <a:gd name="T64" fmla="*/ 5225 w 5512"/>
                  <a:gd name="T65" fmla="*/ 1785 h 2760"/>
                  <a:gd name="T66" fmla="*/ 5367 w 5512"/>
                  <a:gd name="T67" fmla="*/ 1571 h 2760"/>
                  <a:gd name="T68" fmla="*/ 5512 w 5512"/>
                  <a:gd name="T69" fmla="*/ 1585 h 2760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512" h="2760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w="1524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73" name="Freeform 8">
                <a:extLst>
                  <a:ext uri="{FF2B5EF4-FFF2-40B4-BE49-F238E27FC236}">
                    <a16:creationId xmlns:a16="http://schemas.microsoft.com/office/drawing/2014/main" id="{E4C7895F-D391-4689-ABDC-BC81335DBB7A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4840" y="984"/>
                <a:ext cx="790" cy="1189"/>
              </a:xfrm>
              <a:custGeom>
                <a:avLst/>
                <a:gdLst>
                  <a:gd name="T0" fmla="*/ 139 w 790"/>
                  <a:gd name="T1" fmla="*/ 0 h 1189"/>
                  <a:gd name="T2" fmla="*/ 210 w 790"/>
                  <a:gd name="T3" fmla="*/ 233 h 1189"/>
                  <a:gd name="T4" fmla="*/ 159 w 790"/>
                  <a:gd name="T5" fmla="*/ 643 h 1189"/>
                  <a:gd name="T6" fmla="*/ 454 w 790"/>
                  <a:gd name="T7" fmla="*/ 771 h 1189"/>
                  <a:gd name="T8" fmla="*/ 605 w 790"/>
                  <a:gd name="T9" fmla="*/ 1046 h 1189"/>
                  <a:gd name="T10" fmla="*/ 790 w 790"/>
                  <a:gd name="T11" fmla="*/ 1189 h 1189"/>
                  <a:gd name="T12" fmla="*/ 540 w 790"/>
                  <a:gd name="T13" fmla="*/ 1111 h 1189"/>
                  <a:gd name="T14" fmla="*/ 363 w 790"/>
                  <a:gd name="T15" fmla="*/ 883 h 1189"/>
                  <a:gd name="T16" fmla="*/ 139 w 790"/>
                  <a:gd name="T17" fmla="*/ 852 h 1189"/>
                  <a:gd name="T18" fmla="*/ 0 w 790"/>
                  <a:gd name="T19" fmla="*/ 499 h 1189"/>
                  <a:gd name="T20" fmla="*/ 48 w 790"/>
                  <a:gd name="T21" fmla="*/ 209 h 118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790" h="1189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w="1524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74" name="Freeform 9">
                <a:extLst>
                  <a:ext uri="{FF2B5EF4-FFF2-40B4-BE49-F238E27FC236}">
                    <a16:creationId xmlns:a16="http://schemas.microsoft.com/office/drawing/2014/main" id="{57392262-9B15-4CB0-BF62-52C942DD1E07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5173" y="896"/>
                <a:ext cx="579" cy="1117"/>
              </a:xfrm>
              <a:custGeom>
                <a:avLst/>
                <a:gdLst>
                  <a:gd name="T0" fmla="*/ 0 w 579"/>
                  <a:gd name="T1" fmla="*/ 0 h 1117"/>
                  <a:gd name="T2" fmla="*/ 128 w 579"/>
                  <a:gd name="T3" fmla="*/ 328 h 1117"/>
                  <a:gd name="T4" fmla="*/ 9 w 579"/>
                  <a:gd name="T5" fmla="*/ 659 h 1117"/>
                  <a:gd name="T6" fmla="*/ 40 w 579"/>
                  <a:gd name="T7" fmla="*/ 763 h 1117"/>
                  <a:gd name="T8" fmla="*/ 234 w 579"/>
                  <a:gd name="T9" fmla="*/ 739 h 1117"/>
                  <a:gd name="T10" fmla="*/ 344 w 579"/>
                  <a:gd name="T11" fmla="*/ 1055 h 1117"/>
                  <a:gd name="T12" fmla="*/ 579 w 579"/>
                  <a:gd name="T13" fmla="*/ 1117 h 11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79" h="1117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w="1651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75" name="Freeform 10">
                <a:extLst>
                  <a:ext uri="{FF2B5EF4-FFF2-40B4-BE49-F238E27FC236}">
                    <a16:creationId xmlns:a16="http://schemas.microsoft.com/office/drawing/2014/main" id="{7A8C462F-8485-491F-9CB5-1FF1F5B7A438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3291" y="968"/>
                <a:ext cx="2471" cy="2396"/>
              </a:xfrm>
              <a:custGeom>
                <a:avLst/>
                <a:gdLst>
                  <a:gd name="T0" fmla="*/ 1118 w 2471"/>
                  <a:gd name="T1" fmla="*/ 0 h 2396"/>
                  <a:gd name="T2" fmla="*/ 1179 w 2471"/>
                  <a:gd name="T3" fmla="*/ 225 h 2396"/>
                  <a:gd name="T4" fmla="*/ 1393 w 2471"/>
                  <a:gd name="T5" fmla="*/ 339 h 2396"/>
                  <a:gd name="T6" fmla="*/ 1404 w 2471"/>
                  <a:gd name="T7" fmla="*/ 548 h 2396"/>
                  <a:gd name="T8" fmla="*/ 1342 w 2471"/>
                  <a:gd name="T9" fmla="*/ 732 h 2396"/>
                  <a:gd name="T10" fmla="*/ 1434 w 2471"/>
                  <a:gd name="T11" fmla="*/ 925 h 2396"/>
                  <a:gd name="T12" fmla="*/ 1455 w 2471"/>
                  <a:gd name="T13" fmla="*/ 1109 h 2396"/>
                  <a:gd name="T14" fmla="*/ 1311 w 2471"/>
                  <a:gd name="T15" fmla="*/ 1142 h 2396"/>
                  <a:gd name="T16" fmla="*/ 926 w 2471"/>
                  <a:gd name="T17" fmla="*/ 1384 h 2396"/>
                  <a:gd name="T18" fmla="*/ 975 w 2471"/>
                  <a:gd name="T19" fmla="*/ 1456 h 2396"/>
                  <a:gd name="T20" fmla="*/ 956 w 2471"/>
                  <a:gd name="T21" fmla="*/ 1624 h 2396"/>
                  <a:gd name="T22" fmla="*/ 782 w 2471"/>
                  <a:gd name="T23" fmla="*/ 1817 h 2396"/>
                  <a:gd name="T24" fmla="*/ 539 w 2471"/>
                  <a:gd name="T25" fmla="*/ 1978 h 2396"/>
                  <a:gd name="T26" fmla="*/ 152 w 2471"/>
                  <a:gd name="T27" fmla="*/ 2026 h 2396"/>
                  <a:gd name="T28" fmla="*/ 19 w 2471"/>
                  <a:gd name="T29" fmla="*/ 2251 h 2396"/>
                  <a:gd name="T30" fmla="*/ 0 w 2471"/>
                  <a:gd name="T31" fmla="*/ 2396 h 2396"/>
                  <a:gd name="T32" fmla="*/ 213 w 2471"/>
                  <a:gd name="T33" fmla="*/ 2179 h 2396"/>
                  <a:gd name="T34" fmla="*/ 629 w 2471"/>
                  <a:gd name="T35" fmla="*/ 2090 h 2396"/>
                  <a:gd name="T36" fmla="*/ 894 w 2471"/>
                  <a:gd name="T37" fmla="*/ 1906 h 2396"/>
                  <a:gd name="T38" fmla="*/ 1230 w 2471"/>
                  <a:gd name="T39" fmla="*/ 1986 h 2396"/>
                  <a:gd name="T40" fmla="*/ 1668 w 2471"/>
                  <a:gd name="T41" fmla="*/ 1906 h 2396"/>
                  <a:gd name="T42" fmla="*/ 1983 w 2471"/>
                  <a:gd name="T43" fmla="*/ 1745 h 2396"/>
                  <a:gd name="T44" fmla="*/ 2014 w 2471"/>
                  <a:gd name="T45" fmla="*/ 1600 h 2396"/>
                  <a:gd name="T46" fmla="*/ 2237 w 2471"/>
                  <a:gd name="T47" fmla="*/ 1496 h 2396"/>
                  <a:gd name="T48" fmla="*/ 2359 w 2471"/>
                  <a:gd name="T49" fmla="*/ 1552 h 2396"/>
                  <a:gd name="T50" fmla="*/ 2471 w 2471"/>
                  <a:gd name="T51" fmla="*/ 1479 h 239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471" h="2396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w="1651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76" name="Freeform 11">
                <a:extLst>
                  <a:ext uri="{FF2B5EF4-FFF2-40B4-BE49-F238E27FC236}">
                    <a16:creationId xmlns:a16="http://schemas.microsoft.com/office/drawing/2014/main" id="{9C13897E-7BCA-4113-9709-FE3803B3F03B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2366" y="1067"/>
                <a:ext cx="1399" cy="1349"/>
              </a:xfrm>
              <a:custGeom>
                <a:avLst/>
                <a:gdLst>
                  <a:gd name="T0" fmla="*/ 620 w 1399"/>
                  <a:gd name="T1" fmla="*/ 155 h 1349"/>
                  <a:gd name="T2" fmla="*/ 421 w 1399"/>
                  <a:gd name="T3" fmla="*/ 155 h 1349"/>
                  <a:gd name="T4" fmla="*/ 205 w 1399"/>
                  <a:gd name="T5" fmla="*/ 507 h 1349"/>
                  <a:gd name="T6" fmla="*/ 0 w 1399"/>
                  <a:gd name="T7" fmla="*/ 673 h 1349"/>
                  <a:gd name="T8" fmla="*/ 487 w 1399"/>
                  <a:gd name="T9" fmla="*/ 783 h 1349"/>
                  <a:gd name="T10" fmla="*/ 425 w 1399"/>
                  <a:gd name="T11" fmla="*/ 1009 h 1349"/>
                  <a:gd name="T12" fmla="*/ 617 w 1399"/>
                  <a:gd name="T13" fmla="*/ 1086 h 1349"/>
                  <a:gd name="T14" fmla="*/ 498 w 1399"/>
                  <a:gd name="T15" fmla="*/ 1349 h 1349"/>
                  <a:gd name="T16" fmla="*/ 961 w 1399"/>
                  <a:gd name="T17" fmla="*/ 1035 h 1349"/>
                  <a:gd name="T18" fmla="*/ 926 w 1399"/>
                  <a:gd name="T19" fmla="*/ 776 h 1349"/>
                  <a:gd name="T20" fmla="*/ 1181 w 1399"/>
                  <a:gd name="T21" fmla="*/ 749 h 1349"/>
                  <a:gd name="T22" fmla="*/ 1399 w 1399"/>
                  <a:gd name="T23" fmla="*/ 601 h 1349"/>
                  <a:gd name="T24" fmla="*/ 1315 w 1399"/>
                  <a:gd name="T25" fmla="*/ 416 h 1349"/>
                  <a:gd name="T26" fmla="*/ 1341 w 1399"/>
                  <a:gd name="T27" fmla="*/ 196 h 1349"/>
                  <a:gd name="T28" fmla="*/ 1171 w 1399"/>
                  <a:gd name="T29" fmla="*/ 164 h 1349"/>
                  <a:gd name="T30" fmla="*/ 928 w 1399"/>
                  <a:gd name="T31" fmla="*/ 0 h 1349"/>
                  <a:gd name="T32" fmla="*/ 620 w 1399"/>
                  <a:gd name="T33" fmla="*/ 155 h 134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399" h="134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77" name="Freeform 12">
                <a:extLst>
                  <a:ext uri="{FF2B5EF4-FFF2-40B4-BE49-F238E27FC236}">
                    <a16:creationId xmlns:a16="http://schemas.microsoft.com/office/drawing/2014/main" id="{17A79800-DB45-4D70-A0E3-99835EDC69B1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4275" y="2031"/>
                <a:ext cx="1256" cy="810"/>
              </a:xfrm>
              <a:custGeom>
                <a:avLst/>
                <a:gdLst>
                  <a:gd name="T0" fmla="*/ 719 w 1256"/>
                  <a:gd name="T1" fmla="*/ 183 h 810"/>
                  <a:gd name="T2" fmla="*/ 760 w 1256"/>
                  <a:gd name="T3" fmla="*/ 33 h 810"/>
                  <a:gd name="T4" fmla="*/ 884 w 1256"/>
                  <a:gd name="T5" fmla="*/ 0 h 810"/>
                  <a:gd name="T6" fmla="*/ 983 w 1256"/>
                  <a:gd name="T7" fmla="*/ 78 h 810"/>
                  <a:gd name="T8" fmla="*/ 1082 w 1256"/>
                  <a:gd name="T9" fmla="*/ 248 h 810"/>
                  <a:gd name="T10" fmla="*/ 1256 w 1256"/>
                  <a:gd name="T11" fmla="*/ 229 h 810"/>
                  <a:gd name="T12" fmla="*/ 1248 w 1256"/>
                  <a:gd name="T13" fmla="*/ 359 h 810"/>
                  <a:gd name="T14" fmla="*/ 1016 w 1256"/>
                  <a:gd name="T15" fmla="*/ 431 h 810"/>
                  <a:gd name="T16" fmla="*/ 879 w 1256"/>
                  <a:gd name="T17" fmla="*/ 417 h 810"/>
                  <a:gd name="T18" fmla="*/ 719 w 1256"/>
                  <a:gd name="T19" fmla="*/ 481 h 810"/>
                  <a:gd name="T20" fmla="*/ 591 w 1256"/>
                  <a:gd name="T21" fmla="*/ 633 h 810"/>
                  <a:gd name="T22" fmla="*/ 423 w 1256"/>
                  <a:gd name="T23" fmla="*/ 537 h 810"/>
                  <a:gd name="T24" fmla="*/ 256 w 1256"/>
                  <a:gd name="T25" fmla="*/ 810 h 810"/>
                  <a:gd name="T26" fmla="*/ 66 w 1256"/>
                  <a:gd name="T27" fmla="*/ 764 h 810"/>
                  <a:gd name="T28" fmla="*/ 0 w 1256"/>
                  <a:gd name="T29" fmla="*/ 601 h 810"/>
                  <a:gd name="T30" fmla="*/ 157 w 1256"/>
                  <a:gd name="T31" fmla="*/ 483 h 810"/>
                  <a:gd name="T32" fmla="*/ 248 w 1256"/>
                  <a:gd name="T33" fmla="*/ 281 h 810"/>
                  <a:gd name="T34" fmla="*/ 438 w 1256"/>
                  <a:gd name="T35" fmla="*/ 150 h 810"/>
                  <a:gd name="T36" fmla="*/ 719 w 1256"/>
                  <a:gd name="T37" fmla="*/ 189 h 81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256" h="810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78" name="Freeform 13">
                <a:extLst>
                  <a:ext uri="{FF2B5EF4-FFF2-40B4-BE49-F238E27FC236}">
                    <a16:creationId xmlns:a16="http://schemas.microsoft.com/office/drawing/2014/main" id="{258B5A51-263B-4FF8-AFC7-51242E1BD78C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2914" y="3476"/>
                <a:ext cx="2848" cy="788"/>
              </a:xfrm>
              <a:custGeom>
                <a:avLst/>
                <a:gdLst>
                  <a:gd name="T0" fmla="*/ 2838 w 2848"/>
                  <a:gd name="T1" fmla="*/ 16 h 788"/>
                  <a:gd name="T2" fmla="*/ 2493 w 2848"/>
                  <a:gd name="T3" fmla="*/ 0 h 788"/>
                  <a:gd name="T4" fmla="*/ 2278 w 2848"/>
                  <a:gd name="T5" fmla="*/ 81 h 788"/>
                  <a:gd name="T6" fmla="*/ 1936 w 2848"/>
                  <a:gd name="T7" fmla="*/ 44 h 788"/>
                  <a:gd name="T8" fmla="*/ 1739 w 2848"/>
                  <a:gd name="T9" fmla="*/ 354 h 788"/>
                  <a:gd name="T10" fmla="*/ 1600 w 2848"/>
                  <a:gd name="T11" fmla="*/ 212 h 788"/>
                  <a:gd name="T12" fmla="*/ 1352 w 2848"/>
                  <a:gd name="T13" fmla="*/ 308 h 788"/>
                  <a:gd name="T14" fmla="*/ 1445 w 2848"/>
                  <a:gd name="T15" fmla="*/ 515 h 788"/>
                  <a:gd name="T16" fmla="*/ 1072 w 2848"/>
                  <a:gd name="T17" fmla="*/ 412 h 788"/>
                  <a:gd name="T18" fmla="*/ 888 w 2848"/>
                  <a:gd name="T19" fmla="*/ 540 h 788"/>
                  <a:gd name="T20" fmla="*/ 0 w 2848"/>
                  <a:gd name="T21" fmla="*/ 660 h 788"/>
                  <a:gd name="T22" fmla="*/ 288 w 2848"/>
                  <a:gd name="T23" fmla="*/ 788 h 788"/>
                  <a:gd name="T24" fmla="*/ 1040 w 2848"/>
                  <a:gd name="T25" fmla="*/ 676 h 788"/>
                  <a:gd name="T26" fmla="*/ 1272 w 2848"/>
                  <a:gd name="T27" fmla="*/ 748 h 788"/>
                  <a:gd name="T28" fmla="*/ 2096 w 2848"/>
                  <a:gd name="T29" fmla="*/ 691 h 788"/>
                  <a:gd name="T30" fmla="*/ 2320 w 2848"/>
                  <a:gd name="T31" fmla="*/ 748 h 788"/>
                  <a:gd name="T32" fmla="*/ 2456 w 2848"/>
                  <a:gd name="T33" fmla="*/ 596 h 788"/>
                  <a:gd name="T34" fmla="*/ 2712 w 2848"/>
                  <a:gd name="T35" fmla="*/ 716 h 788"/>
                  <a:gd name="T36" fmla="*/ 2716 w 2848"/>
                  <a:gd name="T37" fmla="*/ 339 h 788"/>
                  <a:gd name="T38" fmla="*/ 2848 w 2848"/>
                  <a:gd name="T39" fmla="*/ 258 h 78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2848" h="78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79" name="Freeform 14">
                <a:extLst>
                  <a:ext uri="{FF2B5EF4-FFF2-40B4-BE49-F238E27FC236}">
                    <a16:creationId xmlns:a16="http://schemas.microsoft.com/office/drawing/2014/main" id="{0527D3D6-4843-475E-89D7-AA4A6C989925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5443" y="922"/>
                <a:ext cx="319" cy="854"/>
              </a:xfrm>
              <a:custGeom>
                <a:avLst/>
                <a:gdLst>
                  <a:gd name="T0" fmla="*/ 0 w 319"/>
                  <a:gd name="T1" fmla="*/ 0 h 854"/>
                  <a:gd name="T2" fmla="*/ 106 w 319"/>
                  <a:gd name="T3" fmla="*/ 313 h 854"/>
                  <a:gd name="T4" fmla="*/ 106 w 319"/>
                  <a:gd name="T5" fmla="*/ 634 h 854"/>
                  <a:gd name="T6" fmla="*/ 268 w 319"/>
                  <a:gd name="T7" fmla="*/ 854 h 854"/>
                  <a:gd name="T8" fmla="*/ 278 w 319"/>
                  <a:gd name="T9" fmla="*/ 577 h 854"/>
                  <a:gd name="T10" fmla="*/ 238 w 319"/>
                  <a:gd name="T11" fmla="*/ 400 h 854"/>
                  <a:gd name="T12" fmla="*/ 319 w 319"/>
                  <a:gd name="T13" fmla="*/ 240 h 85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9" h="854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80" name="Freeform 15">
                <a:extLst>
                  <a:ext uri="{FF2B5EF4-FFF2-40B4-BE49-F238E27FC236}">
                    <a16:creationId xmlns:a16="http://schemas.microsoft.com/office/drawing/2014/main" id="{E9E01CBD-1B96-4DAD-AD89-7847092BCF54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4954" y="3568"/>
                <a:ext cx="646" cy="392"/>
              </a:xfrm>
              <a:custGeom>
                <a:avLst/>
                <a:gdLst>
                  <a:gd name="T0" fmla="*/ 504 w 646"/>
                  <a:gd name="T1" fmla="*/ 0 h 392"/>
                  <a:gd name="T2" fmla="*/ 320 w 646"/>
                  <a:gd name="T3" fmla="*/ 61 h 392"/>
                  <a:gd name="T4" fmla="*/ 238 w 646"/>
                  <a:gd name="T5" fmla="*/ 109 h 392"/>
                  <a:gd name="T6" fmla="*/ 144 w 646"/>
                  <a:gd name="T7" fmla="*/ 216 h 392"/>
                  <a:gd name="T8" fmla="*/ 0 w 646"/>
                  <a:gd name="T9" fmla="*/ 392 h 392"/>
                  <a:gd name="T10" fmla="*/ 360 w 646"/>
                  <a:gd name="T11" fmla="*/ 263 h 392"/>
                  <a:gd name="T12" fmla="*/ 432 w 646"/>
                  <a:gd name="T13" fmla="*/ 182 h 392"/>
                  <a:gd name="T14" fmla="*/ 646 w 646"/>
                  <a:gd name="T15" fmla="*/ 142 h 392"/>
                  <a:gd name="T16" fmla="*/ 504 w 646"/>
                  <a:gd name="T17" fmla="*/ 0 h 39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46" h="392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81" name="Freeform 16">
                <a:extLst>
                  <a:ext uri="{FF2B5EF4-FFF2-40B4-BE49-F238E27FC236}">
                    <a16:creationId xmlns:a16="http://schemas.microsoft.com/office/drawing/2014/main" id="{D9945D3E-EEA9-4134-8B5F-289232A18483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50" y="2400"/>
                <a:ext cx="2736" cy="1920"/>
              </a:xfrm>
              <a:custGeom>
                <a:avLst/>
                <a:gdLst>
                  <a:gd name="T0" fmla="*/ 0 w 2736"/>
                  <a:gd name="T1" fmla="*/ 0 h 1920"/>
                  <a:gd name="T2" fmla="*/ 96 w 2736"/>
                  <a:gd name="T3" fmla="*/ 336 h 1920"/>
                  <a:gd name="T4" fmla="*/ 384 w 2736"/>
                  <a:gd name="T5" fmla="*/ 384 h 1920"/>
                  <a:gd name="T6" fmla="*/ 576 w 2736"/>
                  <a:gd name="T7" fmla="*/ 720 h 1920"/>
                  <a:gd name="T8" fmla="*/ 528 w 2736"/>
                  <a:gd name="T9" fmla="*/ 960 h 1920"/>
                  <a:gd name="T10" fmla="*/ 672 w 2736"/>
                  <a:gd name="T11" fmla="*/ 1104 h 1920"/>
                  <a:gd name="T12" fmla="*/ 576 w 2736"/>
                  <a:gd name="T13" fmla="*/ 1392 h 1920"/>
                  <a:gd name="T14" fmla="*/ 624 w 2736"/>
                  <a:gd name="T15" fmla="*/ 1632 h 1920"/>
                  <a:gd name="T16" fmla="*/ 1488 w 2736"/>
                  <a:gd name="T17" fmla="*/ 1872 h 1920"/>
                  <a:gd name="T18" fmla="*/ 1680 w 2736"/>
                  <a:gd name="T19" fmla="*/ 1728 h 1920"/>
                  <a:gd name="T20" fmla="*/ 2208 w 2736"/>
                  <a:gd name="T21" fmla="*/ 1728 h 1920"/>
                  <a:gd name="T22" fmla="*/ 2304 w 2736"/>
                  <a:gd name="T23" fmla="*/ 1632 h 1920"/>
                  <a:gd name="T24" fmla="*/ 2736 w 2736"/>
                  <a:gd name="T25" fmla="*/ 1872 h 1920"/>
                  <a:gd name="T26" fmla="*/ 2640 w 2736"/>
                  <a:gd name="T27" fmla="*/ 1920 h 1920"/>
                  <a:gd name="T28" fmla="*/ 2304 w 2736"/>
                  <a:gd name="T29" fmla="*/ 1824 h 1920"/>
                  <a:gd name="T30" fmla="*/ 2160 w 2736"/>
                  <a:gd name="T31" fmla="*/ 1872 h 1920"/>
                  <a:gd name="T32" fmla="*/ 1632 w 2736"/>
                  <a:gd name="T33" fmla="*/ 1920 h 1920"/>
                  <a:gd name="T34" fmla="*/ 1440 w 2736"/>
                  <a:gd name="T35" fmla="*/ 1920 h 1920"/>
                  <a:gd name="T36" fmla="*/ 480 w 2736"/>
                  <a:gd name="T37" fmla="*/ 1824 h 1920"/>
                  <a:gd name="T38" fmla="*/ 192 w 2736"/>
                  <a:gd name="T39" fmla="*/ 1872 h 1920"/>
                  <a:gd name="T40" fmla="*/ 96 w 2736"/>
                  <a:gd name="T41" fmla="*/ 1680 h 1920"/>
                  <a:gd name="T42" fmla="*/ 288 w 2736"/>
                  <a:gd name="T43" fmla="*/ 1440 h 1920"/>
                  <a:gd name="T44" fmla="*/ 336 w 2736"/>
                  <a:gd name="T45" fmla="*/ 1104 h 1920"/>
                  <a:gd name="T46" fmla="*/ 144 w 2736"/>
                  <a:gd name="T47" fmla="*/ 864 h 1920"/>
                  <a:gd name="T48" fmla="*/ 240 w 2736"/>
                  <a:gd name="T49" fmla="*/ 624 h 1920"/>
                  <a:gd name="T50" fmla="*/ 48 w 2736"/>
                  <a:gd name="T51" fmla="*/ 528 h 1920"/>
                  <a:gd name="T52" fmla="*/ 0 w 2736"/>
                  <a:gd name="T53" fmla="*/ 0 h 192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2736" h="1920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33" name="Group 17">
              <a:extLst>
                <a:ext uri="{FF2B5EF4-FFF2-40B4-BE49-F238E27FC236}">
                  <a16:creationId xmlns:a16="http://schemas.microsoft.com/office/drawing/2014/main" id="{0639BFA5-411F-4531-BFCF-BACDD4B67F91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0" y="2291"/>
              <a:ext cx="1385" cy="1702"/>
              <a:chOff x="0" y="2291"/>
              <a:chExt cx="1385" cy="1702"/>
            </a:xfrm>
          </p:grpSpPr>
          <p:sp>
            <p:nvSpPr>
              <p:cNvPr id="1034" name="Rectangle 18">
                <a:extLst>
                  <a:ext uri="{FF2B5EF4-FFF2-40B4-BE49-F238E27FC236}">
                    <a16:creationId xmlns:a16="http://schemas.microsoft.com/office/drawing/2014/main" id="{8D220312-69D2-4462-B309-59E6FF0970F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6798887">
                <a:off x="63" y="3882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35" name="Rectangle 19">
                <a:extLst>
                  <a:ext uri="{FF2B5EF4-FFF2-40B4-BE49-F238E27FC236}">
                    <a16:creationId xmlns:a16="http://schemas.microsoft.com/office/drawing/2014/main" id="{16567DDE-760D-4E83-BF33-2F28ADA6CD4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6798887">
                <a:off x="33" y="3880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36" name="Rectangle 20">
                <a:extLst>
                  <a:ext uri="{FF2B5EF4-FFF2-40B4-BE49-F238E27FC236}">
                    <a16:creationId xmlns:a16="http://schemas.microsoft.com/office/drawing/2014/main" id="{850362D6-8E95-4404-B9EF-94884D3B9E9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6798887">
                <a:off x="7" y="3874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37" name="Rectangle 21">
                <a:extLst>
                  <a:ext uri="{FF2B5EF4-FFF2-40B4-BE49-F238E27FC236}">
                    <a16:creationId xmlns:a16="http://schemas.microsoft.com/office/drawing/2014/main" id="{D8D1C060-7712-4EDA-95E0-D030A293375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5999912">
                <a:off x="209" y="388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38" name="Rectangle 22">
                <a:extLst>
                  <a:ext uri="{FF2B5EF4-FFF2-40B4-BE49-F238E27FC236}">
                    <a16:creationId xmlns:a16="http://schemas.microsoft.com/office/drawing/2014/main" id="{F5246044-ED33-44BC-9967-9EB1C11BCFE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5999912">
                <a:off x="183" y="3888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39" name="Rectangle 23">
                <a:extLst>
                  <a:ext uri="{FF2B5EF4-FFF2-40B4-BE49-F238E27FC236}">
                    <a16:creationId xmlns:a16="http://schemas.microsoft.com/office/drawing/2014/main" id="{2E64C4BB-DAB5-4A92-ACD7-85D6532F383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6250138">
                <a:off x="153" y="3888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40" name="Rectangle 24">
                <a:extLst>
                  <a:ext uri="{FF2B5EF4-FFF2-40B4-BE49-F238E27FC236}">
                    <a16:creationId xmlns:a16="http://schemas.microsoft.com/office/drawing/2014/main" id="{35DFE553-67C0-4EA5-AA0E-A3F42D5A213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6238076">
                <a:off x="123" y="3886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41" name="Rectangle 25">
                <a:extLst>
                  <a:ext uri="{FF2B5EF4-FFF2-40B4-BE49-F238E27FC236}">
                    <a16:creationId xmlns:a16="http://schemas.microsoft.com/office/drawing/2014/main" id="{B6E08F9F-68C6-4AD0-9E95-250463E5C17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5380717">
                <a:off x="363" y="3868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42" name="Rectangle 26">
                <a:extLst>
                  <a:ext uri="{FF2B5EF4-FFF2-40B4-BE49-F238E27FC236}">
                    <a16:creationId xmlns:a16="http://schemas.microsoft.com/office/drawing/2014/main" id="{0C1AFD8A-64D2-4D63-923C-90747538025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5380717">
                <a:off x="333" y="3872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43" name="Rectangle 27">
                <a:extLst>
                  <a:ext uri="{FF2B5EF4-FFF2-40B4-BE49-F238E27FC236}">
                    <a16:creationId xmlns:a16="http://schemas.microsoft.com/office/drawing/2014/main" id="{4C418289-9E4F-4231-ADE0-DC1438F25C4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5583200">
                <a:off x="303" y="3876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44" name="Rectangle 28">
                <a:extLst>
                  <a:ext uri="{FF2B5EF4-FFF2-40B4-BE49-F238E27FC236}">
                    <a16:creationId xmlns:a16="http://schemas.microsoft.com/office/drawing/2014/main" id="{6E9034B0-458B-4B36-9256-72EEFBAB379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5737625">
                <a:off x="271" y="3882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45" name="Rectangle 29">
                <a:extLst>
                  <a:ext uri="{FF2B5EF4-FFF2-40B4-BE49-F238E27FC236}">
                    <a16:creationId xmlns:a16="http://schemas.microsoft.com/office/drawing/2014/main" id="{C6A37BBA-F6B6-4649-B231-250F781A283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4715477">
                <a:off x="517" y="382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46" name="Rectangle 30">
                <a:extLst>
                  <a:ext uri="{FF2B5EF4-FFF2-40B4-BE49-F238E27FC236}">
                    <a16:creationId xmlns:a16="http://schemas.microsoft.com/office/drawing/2014/main" id="{ECC4A82A-9F0C-4162-908C-C7DD13FA402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4924949">
                <a:off x="486" y="3834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47" name="Rectangle 31">
                <a:extLst>
                  <a:ext uri="{FF2B5EF4-FFF2-40B4-BE49-F238E27FC236}">
                    <a16:creationId xmlns:a16="http://schemas.microsoft.com/office/drawing/2014/main" id="{2E8D6253-8437-4658-862F-EDCFF3401EA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4924949">
                <a:off x="456" y="384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48" name="Rectangle 32">
                <a:extLst>
                  <a:ext uri="{FF2B5EF4-FFF2-40B4-BE49-F238E27FC236}">
                    <a16:creationId xmlns:a16="http://schemas.microsoft.com/office/drawing/2014/main" id="{4EB918B0-5684-48F6-8C76-819440A9844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5041352">
                <a:off x="427" y="3850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49" name="Rectangle 33">
                <a:extLst>
                  <a:ext uri="{FF2B5EF4-FFF2-40B4-BE49-F238E27FC236}">
                    <a16:creationId xmlns:a16="http://schemas.microsoft.com/office/drawing/2014/main" id="{3E5B2499-C0C4-4EE5-9B0B-1ECC7DB82BC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3816889">
                <a:off x="664" y="3762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50" name="Rectangle 34">
                <a:extLst>
                  <a:ext uri="{FF2B5EF4-FFF2-40B4-BE49-F238E27FC236}">
                    <a16:creationId xmlns:a16="http://schemas.microsoft.com/office/drawing/2014/main" id="{CFBA08F8-5ED5-4E57-AFA8-E8C79BE0F2A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3816889">
                <a:off x="634" y="3780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51" name="Rectangle 35">
                <a:extLst>
                  <a:ext uri="{FF2B5EF4-FFF2-40B4-BE49-F238E27FC236}">
                    <a16:creationId xmlns:a16="http://schemas.microsoft.com/office/drawing/2014/main" id="{782F2585-24B5-4A45-ADD5-5EB1E1C5533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4104184">
                <a:off x="606" y="3790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52" name="Rectangle 36">
                <a:extLst>
                  <a:ext uri="{FF2B5EF4-FFF2-40B4-BE49-F238E27FC236}">
                    <a16:creationId xmlns:a16="http://schemas.microsoft.com/office/drawing/2014/main" id="{656CF7DE-CD2F-40FD-9746-A47A746F626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4325343">
                <a:off x="575" y="3804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53" name="Rectangle 37">
                <a:extLst>
                  <a:ext uri="{FF2B5EF4-FFF2-40B4-BE49-F238E27FC236}">
                    <a16:creationId xmlns:a16="http://schemas.microsoft.com/office/drawing/2014/main" id="{7145C72C-50A4-4B44-B58E-5A399530238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3368036">
                <a:off x="800" y="3682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54" name="Rectangle 38">
                <a:extLst>
                  <a:ext uri="{FF2B5EF4-FFF2-40B4-BE49-F238E27FC236}">
                    <a16:creationId xmlns:a16="http://schemas.microsoft.com/office/drawing/2014/main" id="{B18CCC15-2C3A-45A0-8253-3BD016F6CD1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3368036">
                <a:off x="772" y="369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55" name="Rectangle 39">
                <a:extLst>
                  <a:ext uri="{FF2B5EF4-FFF2-40B4-BE49-F238E27FC236}">
                    <a16:creationId xmlns:a16="http://schemas.microsoft.com/office/drawing/2014/main" id="{80C77463-3BB4-495E-B014-F9E1630ED2C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3368036">
                <a:off x="746" y="3716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56" name="Rectangle 40">
                <a:extLst>
                  <a:ext uri="{FF2B5EF4-FFF2-40B4-BE49-F238E27FC236}">
                    <a16:creationId xmlns:a16="http://schemas.microsoft.com/office/drawing/2014/main" id="{A7AFBC43-A6A7-47B4-A490-4A13164AA09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3816889">
                <a:off x="717" y="3734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57" name="Rectangle 41">
                <a:extLst>
                  <a:ext uri="{FF2B5EF4-FFF2-40B4-BE49-F238E27FC236}">
                    <a16:creationId xmlns:a16="http://schemas.microsoft.com/office/drawing/2014/main" id="{12FE7ED6-9F2C-4484-AEF1-037B1177EF3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2302266">
                <a:off x="923" y="3587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58" name="Rectangle 42">
                <a:extLst>
                  <a:ext uri="{FF2B5EF4-FFF2-40B4-BE49-F238E27FC236}">
                    <a16:creationId xmlns:a16="http://schemas.microsoft.com/office/drawing/2014/main" id="{DB27F505-C4FD-4694-94D9-AEF2191DABB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2302266">
                <a:off x="899" y="3606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59" name="Rectangle 43">
                <a:extLst>
                  <a:ext uri="{FF2B5EF4-FFF2-40B4-BE49-F238E27FC236}">
                    <a16:creationId xmlns:a16="http://schemas.microsoft.com/office/drawing/2014/main" id="{65ECE473-1BF6-4E5F-A73B-7919B46AA72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2707562">
                <a:off x="876" y="3626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60" name="Rectangle 44">
                <a:extLst>
                  <a:ext uri="{FF2B5EF4-FFF2-40B4-BE49-F238E27FC236}">
                    <a16:creationId xmlns:a16="http://schemas.microsoft.com/office/drawing/2014/main" id="{E314CD40-DA99-4F6D-9419-FB3EA651C44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2707562">
                <a:off x="850" y="3644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61" name="Rectangle 45">
                <a:extLst>
                  <a:ext uri="{FF2B5EF4-FFF2-40B4-BE49-F238E27FC236}">
                    <a16:creationId xmlns:a16="http://schemas.microsoft.com/office/drawing/2014/main" id="{CAE51F16-498F-477D-A413-BB5A2D17114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1525830">
                <a:off x="1027" y="3473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62" name="Rectangle 46">
                <a:extLst>
                  <a:ext uri="{FF2B5EF4-FFF2-40B4-BE49-F238E27FC236}">
                    <a16:creationId xmlns:a16="http://schemas.microsoft.com/office/drawing/2014/main" id="{BDDEA17C-5586-457B-BE48-277B5D52052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1525830">
                <a:off x="1009" y="3497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63" name="Rectangle 47">
                <a:extLst>
                  <a:ext uri="{FF2B5EF4-FFF2-40B4-BE49-F238E27FC236}">
                    <a16:creationId xmlns:a16="http://schemas.microsoft.com/office/drawing/2014/main" id="{4AF3D17E-CFA8-4AF8-A152-8475281FFBF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1788117">
                <a:off x="990" y="3519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64" name="Rectangle 48">
                <a:extLst>
                  <a:ext uri="{FF2B5EF4-FFF2-40B4-BE49-F238E27FC236}">
                    <a16:creationId xmlns:a16="http://schemas.microsoft.com/office/drawing/2014/main" id="{E3DEFF07-433B-4C4A-BC33-20E923C5810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1788117">
                <a:off x="969" y="354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65" name="Rectangle 49">
                <a:extLst>
                  <a:ext uri="{FF2B5EF4-FFF2-40B4-BE49-F238E27FC236}">
                    <a16:creationId xmlns:a16="http://schemas.microsoft.com/office/drawing/2014/main" id="{F81B2C38-7C60-44D2-AC66-A9FF18ED985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841630">
                <a:off x="1113" y="3355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66" name="Rectangle 50">
                <a:extLst>
                  <a:ext uri="{FF2B5EF4-FFF2-40B4-BE49-F238E27FC236}">
                    <a16:creationId xmlns:a16="http://schemas.microsoft.com/office/drawing/2014/main" id="{52ADE527-766D-4BE7-91EE-DB63A95B50F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841630">
                <a:off x="1100" y="3378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67" name="Rectangle 51">
                <a:extLst>
                  <a:ext uri="{FF2B5EF4-FFF2-40B4-BE49-F238E27FC236}">
                    <a16:creationId xmlns:a16="http://schemas.microsoft.com/office/drawing/2014/main" id="{1F7A8073-7ADB-48DB-87C9-BFB2FE80717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1308689">
                <a:off x="1086" y="340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68" name="Rectangle 52">
                <a:extLst>
                  <a:ext uri="{FF2B5EF4-FFF2-40B4-BE49-F238E27FC236}">
                    <a16:creationId xmlns:a16="http://schemas.microsoft.com/office/drawing/2014/main" id="{A1FD5610-02FE-43CF-AEA5-D324BFB6FE6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1308689">
                <a:off x="1064" y="3425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69" name="Rectangle 53">
                <a:extLst>
                  <a:ext uri="{FF2B5EF4-FFF2-40B4-BE49-F238E27FC236}">
                    <a16:creationId xmlns:a16="http://schemas.microsoft.com/office/drawing/2014/main" id="{130AF10A-47FA-40C1-8067-620CAD65111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469913">
                <a:off x="1172" y="3225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70" name="Rectangle 54">
                <a:extLst>
                  <a:ext uri="{FF2B5EF4-FFF2-40B4-BE49-F238E27FC236}">
                    <a16:creationId xmlns:a16="http://schemas.microsoft.com/office/drawing/2014/main" id="{C69F77C7-9DCA-4754-89DA-4FF79C288FF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559869">
                <a:off x="1162" y="3250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71" name="Rectangle 55">
                <a:extLst>
                  <a:ext uri="{FF2B5EF4-FFF2-40B4-BE49-F238E27FC236}">
                    <a16:creationId xmlns:a16="http://schemas.microsoft.com/office/drawing/2014/main" id="{4983D29D-5396-43FB-8353-332D34E6FD9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734079">
                <a:off x="1154" y="3276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72" name="Rectangle 56">
                <a:extLst>
                  <a:ext uri="{FF2B5EF4-FFF2-40B4-BE49-F238E27FC236}">
                    <a16:creationId xmlns:a16="http://schemas.microsoft.com/office/drawing/2014/main" id="{83C08717-92DF-4EDF-A868-3E309A4AD66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734079">
                <a:off x="1141" y="3304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73" name="Rectangle 57">
                <a:extLst>
                  <a:ext uri="{FF2B5EF4-FFF2-40B4-BE49-F238E27FC236}">
                    <a16:creationId xmlns:a16="http://schemas.microsoft.com/office/drawing/2014/main" id="{76FC5256-505B-49A3-A8FB-CFD1B33536A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293905">
                <a:off x="1211" y="3096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74" name="Rectangle 58">
                <a:extLst>
                  <a:ext uri="{FF2B5EF4-FFF2-40B4-BE49-F238E27FC236}">
                    <a16:creationId xmlns:a16="http://schemas.microsoft.com/office/drawing/2014/main" id="{F0B40CCC-32E3-4794-A6A2-7D43A8FFBCD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8">
                <a:off x="1201" y="3122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75" name="Rectangle 59">
                <a:extLst>
                  <a:ext uri="{FF2B5EF4-FFF2-40B4-BE49-F238E27FC236}">
                    <a16:creationId xmlns:a16="http://schemas.microsoft.com/office/drawing/2014/main" id="{562769EB-9E08-41E1-ABE6-04493C95147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8">
                <a:off x="1200" y="3147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76" name="Rectangle 60">
                <a:extLst>
                  <a:ext uri="{FF2B5EF4-FFF2-40B4-BE49-F238E27FC236}">
                    <a16:creationId xmlns:a16="http://schemas.microsoft.com/office/drawing/2014/main" id="{8352A41A-AA4A-4DF1-AEE7-3A896FE9728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214188">
                <a:off x="1189" y="3173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77" name="Rectangle 61">
                <a:extLst>
                  <a:ext uri="{FF2B5EF4-FFF2-40B4-BE49-F238E27FC236}">
                    <a16:creationId xmlns:a16="http://schemas.microsoft.com/office/drawing/2014/main" id="{CBB581B2-9A29-4BB1-A7A2-2E3472A7767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682388">
                <a:off x="1219" y="296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78" name="Rectangle 62">
                <a:extLst>
                  <a:ext uri="{FF2B5EF4-FFF2-40B4-BE49-F238E27FC236}">
                    <a16:creationId xmlns:a16="http://schemas.microsoft.com/office/drawing/2014/main" id="{D9CDDEE2-C8A2-46ED-A474-687431AF8FF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480400">
                <a:off x="1220" y="2991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79" name="Rectangle 63">
                <a:extLst>
                  <a:ext uri="{FF2B5EF4-FFF2-40B4-BE49-F238E27FC236}">
                    <a16:creationId xmlns:a16="http://schemas.microsoft.com/office/drawing/2014/main" id="{622F6A1E-698D-4A4B-B9B3-2BBCD6FA42B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480400">
                <a:off x="1220" y="301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80" name="Rectangle 64">
                <a:extLst>
                  <a:ext uri="{FF2B5EF4-FFF2-40B4-BE49-F238E27FC236}">
                    <a16:creationId xmlns:a16="http://schemas.microsoft.com/office/drawing/2014/main" id="{B7D3E666-A149-4211-BF40-4DD049095AE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270546">
                <a:off x="1219" y="3041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81" name="Rectangle 65">
                <a:extLst>
                  <a:ext uri="{FF2B5EF4-FFF2-40B4-BE49-F238E27FC236}">
                    <a16:creationId xmlns:a16="http://schemas.microsoft.com/office/drawing/2014/main" id="{28625586-E52A-48FE-84EA-4B96AA647BB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1132286">
                <a:off x="1207" y="2843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82" name="Rectangle 66">
                <a:extLst>
                  <a:ext uri="{FF2B5EF4-FFF2-40B4-BE49-F238E27FC236}">
                    <a16:creationId xmlns:a16="http://schemas.microsoft.com/office/drawing/2014/main" id="{CD8A32A8-5816-49B3-9399-B1A6530BC2D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969272">
                <a:off x="1213" y="2864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83" name="Rectangle 67">
                <a:extLst>
                  <a:ext uri="{FF2B5EF4-FFF2-40B4-BE49-F238E27FC236}">
                    <a16:creationId xmlns:a16="http://schemas.microsoft.com/office/drawing/2014/main" id="{105D6366-C601-47AE-9A0F-624E7146BC1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969272">
                <a:off x="1216" y="2888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84" name="Rectangle 68">
                <a:extLst>
                  <a:ext uri="{FF2B5EF4-FFF2-40B4-BE49-F238E27FC236}">
                    <a16:creationId xmlns:a16="http://schemas.microsoft.com/office/drawing/2014/main" id="{FB628A88-B306-48AA-9E16-91536C1685B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806259">
                <a:off x="1219" y="291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85" name="Rectangle 69">
                <a:extLst>
                  <a:ext uri="{FF2B5EF4-FFF2-40B4-BE49-F238E27FC236}">
                    <a16:creationId xmlns:a16="http://schemas.microsoft.com/office/drawing/2014/main" id="{E8C0ECEE-77ED-4A2B-96C7-8BDDA6258E3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1543941">
                <a:off x="1165" y="2727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86" name="Rectangle 70">
                <a:extLst>
                  <a:ext uri="{FF2B5EF4-FFF2-40B4-BE49-F238E27FC236}">
                    <a16:creationId xmlns:a16="http://schemas.microsoft.com/office/drawing/2014/main" id="{4F17E360-1DF8-4385-9868-03948E7B812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1341953">
                <a:off x="1176" y="2752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87" name="Rectangle 71">
                <a:extLst>
                  <a:ext uri="{FF2B5EF4-FFF2-40B4-BE49-F238E27FC236}">
                    <a16:creationId xmlns:a16="http://schemas.microsoft.com/office/drawing/2014/main" id="{6910C861-ABB0-49AA-82AD-C9C2D2A4502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1341953">
                <a:off x="1184" y="277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88" name="Rectangle 72">
                <a:extLst>
                  <a:ext uri="{FF2B5EF4-FFF2-40B4-BE49-F238E27FC236}">
                    <a16:creationId xmlns:a16="http://schemas.microsoft.com/office/drawing/2014/main" id="{6BED120A-D2B0-4555-91FB-B6BCB9CBB7F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1341953">
                <a:off x="1194" y="279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89" name="Rectangle 73">
                <a:extLst>
                  <a:ext uri="{FF2B5EF4-FFF2-40B4-BE49-F238E27FC236}">
                    <a16:creationId xmlns:a16="http://schemas.microsoft.com/office/drawing/2014/main" id="{9ABEB8A8-69F4-4C34-A96C-04723E1FF9B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1928746">
                <a:off x="1101" y="2628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90" name="Rectangle 74">
                <a:extLst>
                  <a:ext uri="{FF2B5EF4-FFF2-40B4-BE49-F238E27FC236}">
                    <a16:creationId xmlns:a16="http://schemas.microsoft.com/office/drawing/2014/main" id="{14743B5D-1464-4782-B763-E43B3528F79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1844175">
                <a:off x="1114" y="264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91" name="Rectangle 75">
                <a:extLst>
                  <a:ext uri="{FF2B5EF4-FFF2-40B4-BE49-F238E27FC236}">
                    <a16:creationId xmlns:a16="http://schemas.microsoft.com/office/drawing/2014/main" id="{2DA2A2C8-F366-4CBC-AC63-4E06E8A9A29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1752383">
                <a:off x="1129" y="2667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92" name="Rectangle 76">
                <a:extLst>
                  <a:ext uri="{FF2B5EF4-FFF2-40B4-BE49-F238E27FC236}">
                    <a16:creationId xmlns:a16="http://schemas.microsoft.com/office/drawing/2014/main" id="{91C957E8-CC67-4AFC-B50B-D2A70EEE295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1752383">
                <a:off x="1142" y="2684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93" name="Rectangle 77">
                <a:extLst>
                  <a:ext uri="{FF2B5EF4-FFF2-40B4-BE49-F238E27FC236}">
                    <a16:creationId xmlns:a16="http://schemas.microsoft.com/office/drawing/2014/main" id="{55CFB3E2-7E82-4296-A9A7-31D47E75616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2466736">
                <a:off x="1014" y="2538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94" name="Rectangle 78">
                <a:extLst>
                  <a:ext uri="{FF2B5EF4-FFF2-40B4-BE49-F238E27FC236}">
                    <a16:creationId xmlns:a16="http://schemas.microsoft.com/office/drawing/2014/main" id="{E83E34EC-919C-4078-BF83-4DB19AC96FD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2466736">
                <a:off x="1035" y="2557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95" name="Rectangle 79">
                <a:extLst>
                  <a:ext uri="{FF2B5EF4-FFF2-40B4-BE49-F238E27FC236}">
                    <a16:creationId xmlns:a16="http://schemas.microsoft.com/office/drawing/2014/main" id="{F40EAAD9-D25D-4870-951C-D0D3584F497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2466736">
                <a:off x="1050" y="2574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96" name="Rectangle 80">
                <a:extLst>
                  <a:ext uri="{FF2B5EF4-FFF2-40B4-BE49-F238E27FC236}">
                    <a16:creationId xmlns:a16="http://schemas.microsoft.com/office/drawing/2014/main" id="{F8258482-76D4-4B71-BBED-B63031FCD65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2342866">
                <a:off x="1068" y="2590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97" name="Freeform 81">
                <a:extLst>
                  <a:ext uri="{FF2B5EF4-FFF2-40B4-BE49-F238E27FC236}">
                    <a16:creationId xmlns:a16="http://schemas.microsoft.com/office/drawing/2014/main" id="{D248A1DC-7557-48FD-BF18-77645C99185E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486" y="2563"/>
                <a:ext cx="180" cy="151"/>
              </a:xfrm>
              <a:custGeom>
                <a:avLst/>
                <a:gdLst>
                  <a:gd name="T0" fmla="*/ 0 w 180"/>
                  <a:gd name="T1" fmla="*/ 144 h 151"/>
                  <a:gd name="T2" fmla="*/ 28 w 180"/>
                  <a:gd name="T3" fmla="*/ 147 h 151"/>
                  <a:gd name="T4" fmla="*/ 64 w 180"/>
                  <a:gd name="T5" fmla="*/ 46 h 151"/>
                  <a:gd name="T6" fmla="*/ 94 w 180"/>
                  <a:gd name="T7" fmla="*/ 151 h 151"/>
                  <a:gd name="T8" fmla="*/ 129 w 180"/>
                  <a:gd name="T9" fmla="*/ 151 h 151"/>
                  <a:gd name="T10" fmla="*/ 180 w 180"/>
                  <a:gd name="T11" fmla="*/ 9 h 151"/>
                  <a:gd name="T12" fmla="*/ 148 w 180"/>
                  <a:gd name="T13" fmla="*/ 10 h 151"/>
                  <a:gd name="T14" fmla="*/ 112 w 180"/>
                  <a:gd name="T15" fmla="*/ 112 h 151"/>
                  <a:gd name="T16" fmla="*/ 79 w 180"/>
                  <a:gd name="T17" fmla="*/ 0 h 151"/>
                  <a:gd name="T18" fmla="*/ 48 w 180"/>
                  <a:gd name="T19" fmla="*/ 0 h 151"/>
                  <a:gd name="T20" fmla="*/ 0 w 180"/>
                  <a:gd name="T21" fmla="*/ 144 h 15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80" h="151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98" name="Rectangle 82">
                <a:extLst>
                  <a:ext uri="{FF2B5EF4-FFF2-40B4-BE49-F238E27FC236}">
                    <a16:creationId xmlns:a16="http://schemas.microsoft.com/office/drawing/2014/main" id="{1F07D397-4C09-429F-A574-20D59271792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6575641">
                <a:off x="-217" y="3138"/>
                <a:ext cx="122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99" name="Rectangle 83">
                <a:extLst>
                  <a:ext uri="{FF2B5EF4-FFF2-40B4-BE49-F238E27FC236}">
                    <a16:creationId xmlns:a16="http://schemas.microsoft.com/office/drawing/2014/main" id="{5816823C-6A99-4653-AD6D-5C5E2BBE92D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238799">
                <a:off x="4" y="3146"/>
                <a:ext cx="103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00" name="Rectangle 84">
                <a:extLst>
                  <a:ext uri="{FF2B5EF4-FFF2-40B4-BE49-F238E27FC236}">
                    <a16:creationId xmlns:a16="http://schemas.microsoft.com/office/drawing/2014/main" id="{82D71FEA-AB53-4F8B-9CF7-0BB348747C0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2957028">
                <a:off x="907" y="2472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01" name="Rectangle 85">
                <a:extLst>
                  <a:ext uri="{FF2B5EF4-FFF2-40B4-BE49-F238E27FC236}">
                    <a16:creationId xmlns:a16="http://schemas.microsoft.com/office/drawing/2014/main" id="{E6E73884-0F76-4631-8A9D-1E4DA884BC9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2957028">
                <a:off x="930" y="2486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02" name="Rectangle 86">
                <a:extLst>
                  <a:ext uri="{FF2B5EF4-FFF2-40B4-BE49-F238E27FC236}">
                    <a16:creationId xmlns:a16="http://schemas.microsoft.com/office/drawing/2014/main" id="{23848513-82F2-481C-982E-E6602C665E1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2957028">
                <a:off x="954" y="2497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03" name="Rectangle 87">
                <a:extLst>
                  <a:ext uri="{FF2B5EF4-FFF2-40B4-BE49-F238E27FC236}">
                    <a16:creationId xmlns:a16="http://schemas.microsoft.com/office/drawing/2014/main" id="{44ADA5B4-297F-49FD-A7D9-D4D140E4FA3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2661033">
                <a:off x="974" y="2509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04" name="Rectangle 88">
                <a:extLst>
                  <a:ext uri="{FF2B5EF4-FFF2-40B4-BE49-F238E27FC236}">
                    <a16:creationId xmlns:a16="http://schemas.microsoft.com/office/drawing/2014/main" id="{3893A077-8C4B-4C6B-8C04-A6068E6FB13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3638503">
                <a:off x="788" y="2426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05" name="Rectangle 89">
                <a:extLst>
                  <a:ext uri="{FF2B5EF4-FFF2-40B4-BE49-F238E27FC236}">
                    <a16:creationId xmlns:a16="http://schemas.microsoft.com/office/drawing/2014/main" id="{2FA65916-1204-4395-AC04-5045164E349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3638503">
                <a:off x="815" y="2434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06" name="Rectangle 90">
                <a:extLst>
                  <a:ext uri="{FF2B5EF4-FFF2-40B4-BE49-F238E27FC236}">
                    <a16:creationId xmlns:a16="http://schemas.microsoft.com/office/drawing/2014/main" id="{CCA74B3E-D2A7-4EA6-A9A6-9B5324933FB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3514633">
                <a:off x="837" y="2440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07" name="Rectangle 91">
                <a:extLst>
                  <a:ext uri="{FF2B5EF4-FFF2-40B4-BE49-F238E27FC236}">
                    <a16:creationId xmlns:a16="http://schemas.microsoft.com/office/drawing/2014/main" id="{222B73F6-0967-4B79-A82B-A293B616A08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3220799">
                <a:off x="862" y="2452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08" name="Rectangle 92">
                <a:extLst>
                  <a:ext uri="{FF2B5EF4-FFF2-40B4-BE49-F238E27FC236}">
                    <a16:creationId xmlns:a16="http://schemas.microsoft.com/office/drawing/2014/main" id="{5736660A-A1FA-44F8-AA2D-5B6B21965CD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4338250">
                <a:off x="649" y="2396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09" name="Rectangle 93">
                <a:extLst>
                  <a:ext uri="{FF2B5EF4-FFF2-40B4-BE49-F238E27FC236}">
                    <a16:creationId xmlns:a16="http://schemas.microsoft.com/office/drawing/2014/main" id="{97F3CA7B-7551-48DB-BDFB-7CAC0E69B2D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4250359">
                <a:off x="677" y="2402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10" name="Rectangle 94">
                <a:extLst>
                  <a:ext uri="{FF2B5EF4-FFF2-40B4-BE49-F238E27FC236}">
                    <a16:creationId xmlns:a16="http://schemas.microsoft.com/office/drawing/2014/main" id="{DC6E85A8-9D8E-454F-9D42-1311B010331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4250359">
                <a:off x="708" y="2406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11" name="Rectangle 95">
                <a:extLst>
                  <a:ext uri="{FF2B5EF4-FFF2-40B4-BE49-F238E27FC236}">
                    <a16:creationId xmlns:a16="http://schemas.microsoft.com/office/drawing/2014/main" id="{A1D335E9-E646-4E3B-B07E-8E62D1DC072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3989246">
                <a:off x="738" y="2410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12" name="Rectangle 96">
                <a:extLst>
                  <a:ext uri="{FF2B5EF4-FFF2-40B4-BE49-F238E27FC236}">
                    <a16:creationId xmlns:a16="http://schemas.microsoft.com/office/drawing/2014/main" id="{1140B9AC-E2A3-4665-9A9F-901DF812323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4862215">
                <a:off x="503" y="239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13" name="Rectangle 97">
                <a:extLst>
                  <a:ext uri="{FF2B5EF4-FFF2-40B4-BE49-F238E27FC236}">
                    <a16:creationId xmlns:a16="http://schemas.microsoft.com/office/drawing/2014/main" id="{A3B50827-C1B5-4950-97BC-49666A0F728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4673370">
                <a:off x="534" y="2392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14" name="Rectangle 98">
                <a:extLst>
                  <a:ext uri="{FF2B5EF4-FFF2-40B4-BE49-F238E27FC236}">
                    <a16:creationId xmlns:a16="http://schemas.microsoft.com/office/drawing/2014/main" id="{3FEE8A84-1819-4BC2-9AC2-4FC3981995B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4646721">
                <a:off x="563" y="2390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15" name="Rectangle 99">
                <a:extLst>
                  <a:ext uri="{FF2B5EF4-FFF2-40B4-BE49-F238E27FC236}">
                    <a16:creationId xmlns:a16="http://schemas.microsoft.com/office/drawing/2014/main" id="{9A5E6B4E-61D4-4DAF-B73B-E8310EB5870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4580623">
                <a:off x="595" y="2390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16" name="Rectangle 100">
                <a:extLst>
                  <a:ext uri="{FF2B5EF4-FFF2-40B4-BE49-F238E27FC236}">
                    <a16:creationId xmlns:a16="http://schemas.microsoft.com/office/drawing/2014/main" id="{576F5D9B-CB3D-4A13-BFA0-7808E25A94F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5195129">
                <a:off x="355" y="241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17" name="Rectangle 101">
                <a:extLst>
                  <a:ext uri="{FF2B5EF4-FFF2-40B4-BE49-F238E27FC236}">
                    <a16:creationId xmlns:a16="http://schemas.microsoft.com/office/drawing/2014/main" id="{314945E1-AAE1-48B1-94CF-52316A0085E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5360484">
                <a:off x="385" y="2408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18" name="Rectangle 102">
                <a:extLst>
                  <a:ext uri="{FF2B5EF4-FFF2-40B4-BE49-F238E27FC236}">
                    <a16:creationId xmlns:a16="http://schemas.microsoft.com/office/drawing/2014/main" id="{B737CD10-0485-4B9D-AE24-D7D7FCBD86B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5288939">
                <a:off x="419" y="240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19" name="Rectangle 103">
                <a:extLst>
                  <a:ext uri="{FF2B5EF4-FFF2-40B4-BE49-F238E27FC236}">
                    <a16:creationId xmlns:a16="http://schemas.microsoft.com/office/drawing/2014/main" id="{96C29C6D-81DE-4BFA-91CD-5EC8124E34E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5164854">
                <a:off x="449" y="2400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20" name="Rectangle 104">
                <a:extLst>
                  <a:ext uri="{FF2B5EF4-FFF2-40B4-BE49-F238E27FC236}">
                    <a16:creationId xmlns:a16="http://schemas.microsoft.com/office/drawing/2014/main" id="{E64ECF8E-E187-4DC6-A252-88CFCF21440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6132163">
                <a:off x="206" y="245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21" name="Rectangle 105">
                <a:extLst>
                  <a:ext uri="{FF2B5EF4-FFF2-40B4-BE49-F238E27FC236}">
                    <a16:creationId xmlns:a16="http://schemas.microsoft.com/office/drawing/2014/main" id="{51F875F7-F6CA-4B0B-B54D-95C35DC4A51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6220433">
                <a:off x="237" y="244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22" name="Rectangle 106">
                <a:extLst>
                  <a:ext uri="{FF2B5EF4-FFF2-40B4-BE49-F238E27FC236}">
                    <a16:creationId xmlns:a16="http://schemas.microsoft.com/office/drawing/2014/main" id="{1239A7F4-736D-4761-92C0-72DD4690B70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6110943">
                <a:off x="266" y="243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23" name="Rectangle 107">
                <a:extLst>
                  <a:ext uri="{FF2B5EF4-FFF2-40B4-BE49-F238E27FC236}">
                    <a16:creationId xmlns:a16="http://schemas.microsoft.com/office/drawing/2014/main" id="{4ED04F8F-62CE-4198-9167-35F219FBCC8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5919570">
                <a:off x="293" y="2426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24" name="Rectangle 108">
                <a:extLst>
                  <a:ext uri="{FF2B5EF4-FFF2-40B4-BE49-F238E27FC236}">
                    <a16:creationId xmlns:a16="http://schemas.microsoft.com/office/drawing/2014/main" id="{66EA9513-0FE3-4EEA-8468-B90FC6BC8B0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7376291">
                <a:off x="6" y="254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25" name="Rectangle 109">
                <a:extLst>
                  <a:ext uri="{FF2B5EF4-FFF2-40B4-BE49-F238E27FC236}">
                    <a16:creationId xmlns:a16="http://schemas.microsoft.com/office/drawing/2014/main" id="{A75843A1-BFF1-4177-840A-118FDAC2CCE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7168347">
                <a:off x="65" y="2516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26" name="Rectangle 110">
                <a:extLst>
                  <a:ext uri="{FF2B5EF4-FFF2-40B4-BE49-F238E27FC236}">
                    <a16:creationId xmlns:a16="http://schemas.microsoft.com/office/drawing/2014/main" id="{6AF83D7F-E414-48A5-AFF2-1ECC2021DCE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6802416">
                <a:off x="92" y="2502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27" name="Rectangle 111">
                <a:extLst>
                  <a:ext uri="{FF2B5EF4-FFF2-40B4-BE49-F238E27FC236}">
                    <a16:creationId xmlns:a16="http://schemas.microsoft.com/office/drawing/2014/main" id="{AAE026DD-FF64-4138-B6E4-3E18AED12C9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6802416">
                <a:off x="119" y="2492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28" name="Rectangle 112">
                <a:extLst>
                  <a:ext uri="{FF2B5EF4-FFF2-40B4-BE49-F238E27FC236}">
                    <a16:creationId xmlns:a16="http://schemas.microsoft.com/office/drawing/2014/main" id="{A0BFB493-EBF9-4A5E-B6D1-840182B4AF4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6457704">
                <a:off x="150" y="247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29" name="Rectangle 113">
                <a:extLst>
                  <a:ext uri="{FF2B5EF4-FFF2-40B4-BE49-F238E27FC236}">
                    <a16:creationId xmlns:a16="http://schemas.microsoft.com/office/drawing/2014/main" id="{14BCCDE8-0C45-42E9-B754-37D17B3ECB0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1876771">
                <a:off x="0" y="3363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30" name="Rectangle 114">
                <a:extLst>
                  <a:ext uri="{FF2B5EF4-FFF2-40B4-BE49-F238E27FC236}">
                    <a16:creationId xmlns:a16="http://schemas.microsoft.com/office/drawing/2014/main" id="{71A5E604-70B8-4778-B9E7-855AD6F8073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3283992">
                <a:off x="511" y="3478"/>
                <a:ext cx="24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31" name="Rectangle 115">
                <a:extLst>
                  <a:ext uri="{FF2B5EF4-FFF2-40B4-BE49-F238E27FC236}">
                    <a16:creationId xmlns:a16="http://schemas.microsoft.com/office/drawing/2014/main" id="{B2265C72-18DE-4799-BAC9-9B1CE98FE02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3283992">
                <a:off x="35" y="2798"/>
                <a:ext cx="24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32" name="Rectangle 116">
                <a:extLst>
                  <a:ext uri="{FF2B5EF4-FFF2-40B4-BE49-F238E27FC236}">
                    <a16:creationId xmlns:a16="http://schemas.microsoft.com/office/drawing/2014/main" id="{EAB03F68-111B-48A5-9012-95EBC933780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1876771">
                <a:off x="700" y="2851"/>
                <a:ext cx="317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33" name="Rectangle 117">
                <a:extLst>
                  <a:ext uri="{FF2B5EF4-FFF2-40B4-BE49-F238E27FC236}">
                    <a16:creationId xmlns:a16="http://schemas.microsoft.com/office/drawing/2014/main" id="{FF894D2C-1E85-4D25-9638-F7C3B5D7353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5908516">
                <a:off x="200" y="3915"/>
                <a:ext cx="138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34" name="Rectangle 118">
                <a:extLst>
                  <a:ext uri="{FF2B5EF4-FFF2-40B4-BE49-F238E27FC236}">
                    <a16:creationId xmlns:a16="http://schemas.microsoft.com/office/drawing/2014/main" id="{FC90D191-AE25-4E64-9B44-3CEDF595F1E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6683973">
                <a:off x="45" y="3915"/>
                <a:ext cx="144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35" name="Rectangle 119">
                <a:extLst>
                  <a:ext uri="{FF2B5EF4-FFF2-40B4-BE49-F238E27FC236}">
                    <a16:creationId xmlns:a16="http://schemas.microsoft.com/office/drawing/2014/main" id="{22AE4D07-3EE0-4F64-8622-DC72364BF27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5245609">
                <a:off x="361" y="3893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36" name="Rectangle 120">
                <a:extLst>
                  <a:ext uri="{FF2B5EF4-FFF2-40B4-BE49-F238E27FC236}">
                    <a16:creationId xmlns:a16="http://schemas.microsoft.com/office/drawing/2014/main" id="{1CB3E953-5F28-4E75-9CE4-3874441AC67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4500520">
                <a:off x="522" y="3847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37" name="Rectangle 121">
                <a:extLst>
                  <a:ext uri="{FF2B5EF4-FFF2-40B4-BE49-F238E27FC236}">
                    <a16:creationId xmlns:a16="http://schemas.microsoft.com/office/drawing/2014/main" id="{62C3437D-4CD5-4B1B-A2B2-A3E97E407B1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3805227">
                <a:off x="670" y="3778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38" name="Rectangle 122">
                <a:extLst>
                  <a:ext uri="{FF2B5EF4-FFF2-40B4-BE49-F238E27FC236}">
                    <a16:creationId xmlns:a16="http://schemas.microsoft.com/office/drawing/2014/main" id="{1C0898A4-ABCD-436F-885E-020B74B7762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3060138">
                <a:off x="813" y="3688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39" name="Rectangle 123">
                <a:extLst>
                  <a:ext uri="{FF2B5EF4-FFF2-40B4-BE49-F238E27FC236}">
                    <a16:creationId xmlns:a16="http://schemas.microsoft.com/office/drawing/2014/main" id="{92FE22C5-D048-4BA9-B9EA-F8CB61E5695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2090281">
                <a:off x="938" y="3582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40" name="Rectangle 124">
                <a:extLst>
                  <a:ext uri="{FF2B5EF4-FFF2-40B4-BE49-F238E27FC236}">
                    <a16:creationId xmlns:a16="http://schemas.microsoft.com/office/drawing/2014/main" id="{B4266B96-A029-4C1A-BD39-5A7EF6DDAD1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7168347">
                <a:off x="-18" y="2506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41" name="Rectangle 125">
                <a:extLst>
                  <a:ext uri="{FF2B5EF4-FFF2-40B4-BE49-F238E27FC236}">
                    <a16:creationId xmlns:a16="http://schemas.microsoft.com/office/drawing/2014/main" id="{D9C7C76E-70E9-49BE-81CA-B24AFD4F4D2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6406501">
                <a:off x="136" y="2433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42" name="Rectangle 126">
                <a:extLst>
                  <a:ext uri="{FF2B5EF4-FFF2-40B4-BE49-F238E27FC236}">
                    <a16:creationId xmlns:a16="http://schemas.microsoft.com/office/drawing/2014/main" id="{102F9712-FCC2-4157-ACC1-69AC081F68C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4970620">
                <a:off x="447" y="2364"/>
                <a:ext cx="138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43" name="Rectangle 127">
                <a:extLst>
                  <a:ext uri="{FF2B5EF4-FFF2-40B4-BE49-F238E27FC236}">
                    <a16:creationId xmlns:a16="http://schemas.microsoft.com/office/drawing/2014/main" id="{D73EE7BB-7F9F-4E43-986A-8AFC174038C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4298502">
                <a:off x="597" y="2360"/>
                <a:ext cx="150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44" name="Rectangle 128">
                <a:extLst>
                  <a:ext uri="{FF2B5EF4-FFF2-40B4-BE49-F238E27FC236}">
                    <a16:creationId xmlns:a16="http://schemas.microsoft.com/office/drawing/2014/main" id="{65D7149B-65F5-43DE-A52A-7C64A74E089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3676305">
                <a:off x="739" y="2386"/>
                <a:ext cx="15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45" name="Rectangle 129">
                <a:extLst>
                  <a:ext uri="{FF2B5EF4-FFF2-40B4-BE49-F238E27FC236}">
                    <a16:creationId xmlns:a16="http://schemas.microsoft.com/office/drawing/2014/main" id="{6804DE55-E5CF-49BF-985E-A602C3158AA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3188616">
                <a:off x="869" y="2430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46" name="Rectangle 130">
                <a:extLst>
                  <a:ext uri="{FF2B5EF4-FFF2-40B4-BE49-F238E27FC236}">
                    <a16:creationId xmlns:a16="http://schemas.microsoft.com/office/drawing/2014/main" id="{EACE6B6F-1B7B-4FAF-9B3A-103AB437C17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2610246">
                <a:off x="984" y="2497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47" name="Rectangle 131">
                <a:extLst>
                  <a:ext uri="{FF2B5EF4-FFF2-40B4-BE49-F238E27FC236}">
                    <a16:creationId xmlns:a16="http://schemas.microsoft.com/office/drawing/2014/main" id="{75EA51D2-EB69-4C42-B7F1-7AD295F2DD5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2190008">
                <a:off x="1075" y="2585"/>
                <a:ext cx="17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48" name="Rectangle 132">
                <a:extLst>
                  <a:ext uri="{FF2B5EF4-FFF2-40B4-BE49-F238E27FC236}">
                    <a16:creationId xmlns:a16="http://schemas.microsoft.com/office/drawing/2014/main" id="{0B8377EE-500F-41D1-BDA6-A228F89133A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1728558">
                <a:off x="1147" y="2688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49" name="Rectangle 133">
                <a:extLst>
                  <a:ext uri="{FF2B5EF4-FFF2-40B4-BE49-F238E27FC236}">
                    <a16:creationId xmlns:a16="http://schemas.microsoft.com/office/drawing/2014/main" id="{A2FC5212-876A-4857-B1C3-3BED60AA4BC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1172118">
                <a:off x="1198" y="2805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50" name="Rectangle 134">
                <a:extLst>
                  <a:ext uri="{FF2B5EF4-FFF2-40B4-BE49-F238E27FC236}">
                    <a16:creationId xmlns:a16="http://schemas.microsoft.com/office/drawing/2014/main" id="{2D386302-373A-4454-8642-85B6C71C151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753845">
                <a:off x="1218" y="2930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51" name="Rectangle 135">
                <a:extLst>
                  <a:ext uri="{FF2B5EF4-FFF2-40B4-BE49-F238E27FC236}">
                    <a16:creationId xmlns:a16="http://schemas.microsoft.com/office/drawing/2014/main" id="{84C66D44-9C13-42AE-A1A4-4E5E4CC44AB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287823">
                <a:off x="1213" y="3066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52" name="Rectangle 136">
                <a:extLst>
                  <a:ext uri="{FF2B5EF4-FFF2-40B4-BE49-F238E27FC236}">
                    <a16:creationId xmlns:a16="http://schemas.microsoft.com/office/drawing/2014/main" id="{1DE7A636-0D3C-485B-949D-DD683FF67C5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696741">
                <a:off x="1126" y="3337"/>
                <a:ext cx="150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53" name="Rectangle 137">
                <a:extLst>
                  <a:ext uri="{FF2B5EF4-FFF2-40B4-BE49-F238E27FC236}">
                    <a16:creationId xmlns:a16="http://schemas.microsoft.com/office/drawing/2014/main" id="{55CB2A25-1779-4209-9E59-4E01677C2DA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1529990">
                <a:off x="1041" y="3465"/>
                <a:ext cx="140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54" name="Freeform 138">
                <a:extLst>
                  <a:ext uri="{FF2B5EF4-FFF2-40B4-BE49-F238E27FC236}">
                    <a16:creationId xmlns:a16="http://schemas.microsoft.com/office/drawing/2014/main" id="{2331A7FC-4E11-4E2A-86EA-2E2F2D4D3F5A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850" y="3136"/>
                <a:ext cx="204" cy="120"/>
              </a:xfrm>
              <a:custGeom>
                <a:avLst/>
                <a:gdLst>
                  <a:gd name="T0" fmla="*/ 168 w 204"/>
                  <a:gd name="T1" fmla="*/ 120 h 120"/>
                  <a:gd name="T2" fmla="*/ 204 w 204"/>
                  <a:gd name="T3" fmla="*/ 12 h 120"/>
                  <a:gd name="T4" fmla="*/ 42 w 204"/>
                  <a:gd name="T5" fmla="*/ 0 h 120"/>
                  <a:gd name="T6" fmla="*/ 0 w 204"/>
                  <a:gd name="T7" fmla="*/ 108 h 120"/>
                  <a:gd name="T8" fmla="*/ 30 w 204"/>
                  <a:gd name="T9" fmla="*/ 114 h 120"/>
                  <a:gd name="T10" fmla="*/ 60 w 204"/>
                  <a:gd name="T11" fmla="*/ 30 h 120"/>
                  <a:gd name="T12" fmla="*/ 102 w 204"/>
                  <a:gd name="T13" fmla="*/ 36 h 120"/>
                  <a:gd name="T14" fmla="*/ 78 w 204"/>
                  <a:gd name="T15" fmla="*/ 108 h 120"/>
                  <a:gd name="T16" fmla="*/ 102 w 204"/>
                  <a:gd name="T17" fmla="*/ 108 h 120"/>
                  <a:gd name="T18" fmla="*/ 132 w 204"/>
                  <a:gd name="T19" fmla="*/ 36 h 120"/>
                  <a:gd name="T20" fmla="*/ 162 w 204"/>
                  <a:gd name="T21" fmla="*/ 36 h 120"/>
                  <a:gd name="T22" fmla="*/ 138 w 204"/>
                  <a:gd name="T23" fmla="*/ 114 h 120"/>
                  <a:gd name="T24" fmla="*/ 168 w 204"/>
                  <a:gd name="T25" fmla="*/ 120 h 12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04" h="120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5" name="Freeform 139">
                <a:extLst>
                  <a:ext uri="{FF2B5EF4-FFF2-40B4-BE49-F238E27FC236}">
                    <a16:creationId xmlns:a16="http://schemas.microsoft.com/office/drawing/2014/main" id="{8E1169FB-3FCE-419E-879E-95332E5447ED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9" y="2722"/>
                <a:ext cx="90" cy="78"/>
              </a:xfrm>
              <a:custGeom>
                <a:avLst/>
                <a:gdLst>
                  <a:gd name="T0" fmla="*/ 66 w 90"/>
                  <a:gd name="T1" fmla="*/ 36 h 78"/>
                  <a:gd name="T2" fmla="*/ 66 w 90"/>
                  <a:gd name="T3" fmla="*/ 36 h 78"/>
                  <a:gd name="T4" fmla="*/ 18 w 90"/>
                  <a:gd name="T5" fmla="*/ 24 h 78"/>
                  <a:gd name="T6" fmla="*/ 0 w 90"/>
                  <a:gd name="T7" fmla="*/ 30 h 78"/>
                  <a:gd name="T8" fmla="*/ 36 w 90"/>
                  <a:gd name="T9" fmla="*/ 78 h 78"/>
                  <a:gd name="T10" fmla="*/ 48 w 90"/>
                  <a:gd name="T11" fmla="*/ 72 h 78"/>
                  <a:gd name="T12" fmla="*/ 24 w 90"/>
                  <a:gd name="T13" fmla="*/ 36 h 78"/>
                  <a:gd name="T14" fmla="*/ 24 w 90"/>
                  <a:gd name="T15" fmla="*/ 36 h 78"/>
                  <a:gd name="T16" fmla="*/ 72 w 90"/>
                  <a:gd name="T17" fmla="*/ 54 h 78"/>
                  <a:gd name="T18" fmla="*/ 90 w 90"/>
                  <a:gd name="T19" fmla="*/ 42 h 78"/>
                  <a:gd name="T20" fmla="*/ 54 w 90"/>
                  <a:gd name="T21" fmla="*/ 0 h 78"/>
                  <a:gd name="T22" fmla="*/ 42 w 90"/>
                  <a:gd name="T23" fmla="*/ 6 h 78"/>
                  <a:gd name="T24" fmla="*/ 66 w 90"/>
                  <a:gd name="T25" fmla="*/ 36 h 7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90" h="78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6" name="Freeform 140">
                <a:extLst>
                  <a:ext uri="{FF2B5EF4-FFF2-40B4-BE49-F238E27FC236}">
                    <a16:creationId xmlns:a16="http://schemas.microsoft.com/office/drawing/2014/main" id="{7BE7F139-AA71-4C32-BD92-C90096207139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97" y="2651"/>
                <a:ext cx="101" cy="89"/>
              </a:xfrm>
              <a:custGeom>
                <a:avLst/>
                <a:gdLst>
                  <a:gd name="T0" fmla="*/ 54 w 101"/>
                  <a:gd name="T1" fmla="*/ 89 h 89"/>
                  <a:gd name="T2" fmla="*/ 65 w 101"/>
                  <a:gd name="T3" fmla="*/ 83 h 89"/>
                  <a:gd name="T4" fmla="*/ 48 w 101"/>
                  <a:gd name="T5" fmla="*/ 35 h 89"/>
                  <a:gd name="T6" fmla="*/ 89 w 101"/>
                  <a:gd name="T7" fmla="*/ 65 h 89"/>
                  <a:gd name="T8" fmla="*/ 101 w 101"/>
                  <a:gd name="T9" fmla="*/ 59 h 89"/>
                  <a:gd name="T10" fmla="*/ 83 w 101"/>
                  <a:gd name="T11" fmla="*/ 0 h 89"/>
                  <a:gd name="T12" fmla="*/ 71 w 101"/>
                  <a:gd name="T13" fmla="*/ 12 h 89"/>
                  <a:gd name="T14" fmla="*/ 83 w 101"/>
                  <a:gd name="T15" fmla="*/ 41 h 89"/>
                  <a:gd name="T16" fmla="*/ 48 w 101"/>
                  <a:gd name="T17" fmla="*/ 23 h 89"/>
                  <a:gd name="T18" fmla="*/ 36 w 101"/>
                  <a:gd name="T19" fmla="*/ 29 h 89"/>
                  <a:gd name="T20" fmla="*/ 45 w 101"/>
                  <a:gd name="T21" fmla="*/ 68 h 89"/>
                  <a:gd name="T22" fmla="*/ 18 w 101"/>
                  <a:gd name="T23" fmla="*/ 41 h 89"/>
                  <a:gd name="T24" fmla="*/ 0 w 101"/>
                  <a:gd name="T25" fmla="*/ 53 h 89"/>
                  <a:gd name="T26" fmla="*/ 54 w 101"/>
                  <a:gd name="T27" fmla="*/ 89 h 89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01" h="89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7" name="Freeform 141">
                <a:extLst>
                  <a:ext uri="{FF2B5EF4-FFF2-40B4-BE49-F238E27FC236}">
                    <a16:creationId xmlns:a16="http://schemas.microsoft.com/office/drawing/2014/main" id="{41A61655-BCD5-4FB2-A2FA-AE988C3C51B8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677" y="3502"/>
                <a:ext cx="83" cy="78"/>
              </a:xfrm>
              <a:custGeom>
                <a:avLst/>
                <a:gdLst>
                  <a:gd name="T0" fmla="*/ 36 w 83"/>
                  <a:gd name="T1" fmla="*/ 78 h 78"/>
                  <a:gd name="T2" fmla="*/ 83 w 83"/>
                  <a:gd name="T3" fmla="*/ 48 h 78"/>
                  <a:gd name="T4" fmla="*/ 54 w 83"/>
                  <a:gd name="T5" fmla="*/ 0 h 78"/>
                  <a:gd name="T6" fmla="*/ 0 w 83"/>
                  <a:gd name="T7" fmla="*/ 30 h 78"/>
                  <a:gd name="T8" fmla="*/ 6 w 83"/>
                  <a:gd name="T9" fmla="*/ 36 h 78"/>
                  <a:gd name="T10" fmla="*/ 42 w 83"/>
                  <a:gd name="T11" fmla="*/ 18 h 78"/>
                  <a:gd name="T12" fmla="*/ 54 w 83"/>
                  <a:gd name="T13" fmla="*/ 30 h 78"/>
                  <a:gd name="T14" fmla="*/ 24 w 83"/>
                  <a:gd name="T15" fmla="*/ 48 h 78"/>
                  <a:gd name="T16" fmla="*/ 30 w 83"/>
                  <a:gd name="T17" fmla="*/ 54 h 78"/>
                  <a:gd name="T18" fmla="*/ 60 w 83"/>
                  <a:gd name="T19" fmla="*/ 36 h 78"/>
                  <a:gd name="T20" fmla="*/ 66 w 83"/>
                  <a:gd name="T21" fmla="*/ 48 h 78"/>
                  <a:gd name="T22" fmla="*/ 30 w 83"/>
                  <a:gd name="T23" fmla="*/ 66 h 78"/>
                  <a:gd name="T24" fmla="*/ 36 w 83"/>
                  <a:gd name="T25" fmla="*/ 78 h 7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3" h="78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8" name="Freeform 142">
                <a:extLst>
                  <a:ext uri="{FF2B5EF4-FFF2-40B4-BE49-F238E27FC236}">
                    <a16:creationId xmlns:a16="http://schemas.microsoft.com/office/drawing/2014/main" id="{03EC675E-0CCC-4537-AA2B-FEA31F27708A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940" y="2782"/>
                <a:ext cx="90" cy="72"/>
              </a:xfrm>
              <a:custGeom>
                <a:avLst/>
                <a:gdLst>
                  <a:gd name="T0" fmla="*/ 90 w 90"/>
                  <a:gd name="T1" fmla="*/ 30 h 72"/>
                  <a:gd name="T2" fmla="*/ 66 w 90"/>
                  <a:gd name="T3" fmla="*/ 0 h 72"/>
                  <a:gd name="T4" fmla="*/ 0 w 90"/>
                  <a:gd name="T5" fmla="*/ 36 h 72"/>
                  <a:gd name="T6" fmla="*/ 24 w 90"/>
                  <a:gd name="T7" fmla="*/ 72 h 72"/>
                  <a:gd name="T8" fmla="*/ 36 w 90"/>
                  <a:gd name="T9" fmla="*/ 66 h 72"/>
                  <a:gd name="T10" fmla="*/ 18 w 90"/>
                  <a:gd name="T11" fmla="*/ 42 h 72"/>
                  <a:gd name="T12" fmla="*/ 36 w 90"/>
                  <a:gd name="T13" fmla="*/ 30 h 72"/>
                  <a:gd name="T14" fmla="*/ 54 w 90"/>
                  <a:gd name="T15" fmla="*/ 54 h 72"/>
                  <a:gd name="T16" fmla="*/ 60 w 90"/>
                  <a:gd name="T17" fmla="*/ 48 h 72"/>
                  <a:gd name="T18" fmla="*/ 48 w 90"/>
                  <a:gd name="T19" fmla="*/ 24 h 72"/>
                  <a:gd name="T20" fmla="*/ 60 w 90"/>
                  <a:gd name="T21" fmla="*/ 12 h 72"/>
                  <a:gd name="T22" fmla="*/ 78 w 90"/>
                  <a:gd name="T23" fmla="*/ 42 h 72"/>
                  <a:gd name="T24" fmla="*/ 90 w 90"/>
                  <a:gd name="T25" fmla="*/ 30 h 7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90" h="72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9" name="Freeform 143">
                <a:extLst>
                  <a:ext uri="{FF2B5EF4-FFF2-40B4-BE49-F238E27FC236}">
                    <a16:creationId xmlns:a16="http://schemas.microsoft.com/office/drawing/2014/main" id="{A18A1BE4-1676-44CC-9521-DB5E9551BDD7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898" y="2716"/>
                <a:ext cx="90" cy="84"/>
              </a:xfrm>
              <a:custGeom>
                <a:avLst/>
                <a:gdLst>
                  <a:gd name="T0" fmla="*/ 42 w 90"/>
                  <a:gd name="T1" fmla="*/ 60 h 84"/>
                  <a:gd name="T2" fmla="*/ 42 w 90"/>
                  <a:gd name="T3" fmla="*/ 60 h 84"/>
                  <a:gd name="T4" fmla="*/ 72 w 90"/>
                  <a:gd name="T5" fmla="*/ 12 h 84"/>
                  <a:gd name="T6" fmla="*/ 66 w 90"/>
                  <a:gd name="T7" fmla="*/ 0 h 84"/>
                  <a:gd name="T8" fmla="*/ 0 w 90"/>
                  <a:gd name="T9" fmla="*/ 42 h 84"/>
                  <a:gd name="T10" fmla="*/ 6 w 90"/>
                  <a:gd name="T11" fmla="*/ 54 h 84"/>
                  <a:gd name="T12" fmla="*/ 54 w 90"/>
                  <a:gd name="T13" fmla="*/ 24 h 84"/>
                  <a:gd name="T14" fmla="*/ 54 w 90"/>
                  <a:gd name="T15" fmla="*/ 24 h 84"/>
                  <a:gd name="T16" fmla="*/ 18 w 90"/>
                  <a:gd name="T17" fmla="*/ 72 h 84"/>
                  <a:gd name="T18" fmla="*/ 24 w 90"/>
                  <a:gd name="T19" fmla="*/ 84 h 84"/>
                  <a:gd name="T20" fmla="*/ 90 w 90"/>
                  <a:gd name="T21" fmla="*/ 42 h 84"/>
                  <a:gd name="T22" fmla="*/ 84 w 90"/>
                  <a:gd name="T23" fmla="*/ 30 h 84"/>
                  <a:gd name="T24" fmla="*/ 42 w 90"/>
                  <a:gd name="T25" fmla="*/ 60 h 8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90" h="84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0" name="Freeform 144">
                <a:extLst>
                  <a:ext uri="{FF2B5EF4-FFF2-40B4-BE49-F238E27FC236}">
                    <a16:creationId xmlns:a16="http://schemas.microsoft.com/office/drawing/2014/main" id="{FE288E02-33F6-477F-AD0E-E386F385136C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7" y="3837"/>
                <a:ext cx="6" cy="12"/>
              </a:xfrm>
              <a:custGeom>
                <a:avLst/>
                <a:gdLst>
                  <a:gd name="T0" fmla="*/ 6 w 6"/>
                  <a:gd name="T1" fmla="*/ 0 h 12"/>
                  <a:gd name="T2" fmla="*/ 6 w 6"/>
                  <a:gd name="T3" fmla="*/ 0 h 12"/>
                  <a:gd name="T4" fmla="*/ 0 w 6"/>
                  <a:gd name="T5" fmla="*/ 0 h 12"/>
                  <a:gd name="T6" fmla="*/ 0 w 6"/>
                  <a:gd name="T7" fmla="*/ 0 h 12"/>
                  <a:gd name="T8" fmla="*/ 0 w 6"/>
                  <a:gd name="T9" fmla="*/ 12 h 12"/>
                  <a:gd name="T10" fmla="*/ 6 w 6"/>
                  <a:gd name="T11" fmla="*/ 0 h 12"/>
                  <a:gd name="T12" fmla="*/ 6 w 6"/>
                  <a:gd name="T13" fmla="*/ 0 h 1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" h="12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1" name="Freeform 145">
                <a:extLst>
                  <a:ext uri="{FF2B5EF4-FFF2-40B4-BE49-F238E27FC236}">
                    <a16:creationId xmlns:a16="http://schemas.microsoft.com/office/drawing/2014/main" id="{A6B58A81-9EA6-49CF-9D46-DD1A82FE0622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7" y="2555"/>
                <a:ext cx="30" cy="48"/>
              </a:xfrm>
              <a:custGeom>
                <a:avLst/>
                <a:gdLst>
                  <a:gd name="T0" fmla="*/ 18 w 30"/>
                  <a:gd name="T1" fmla="*/ 48 h 48"/>
                  <a:gd name="T2" fmla="*/ 18 w 30"/>
                  <a:gd name="T3" fmla="*/ 48 h 48"/>
                  <a:gd name="T4" fmla="*/ 30 w 30"/>
                  <a:gd name="T5" fmla="*/ 42 h 48"/>
                  <a:gd name="T6" fmla="*/ 0 w 30"/>
                  <a:gd name="T7" fmla="*/ 0 h 48"/>
                  <a:gd name="T8" fmla="*/ 0 w 30"/>
                  <a:gd name="T9" fmla="*/ 24 h 48"/>
                  <a:gd name="T10" fmla="*/ 18 w 30"/>
                  <a:gd name="T11" fmla="*/ 48 h 48"/>
                  <a:gd name="T12" fmla="*/ 18 w 30"/>
                  <a:gd name="T13" fmla="*/ 48 h 4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0" h="48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2" name="Freeform 146">
                <a:extLst>
                  <a:ext uri="{FF2B5EF4-FFF2-40B4-BE49-F238E27FC236}">
                    <a16:creationId xmlns:a16="http://schemas.microsoft.com/office/drawing/2014/main" id="{23A0ECF6-C954-4744-8AAD-547741CD4D9A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7" y="3843"/>
                <a:ext cx="36" cy="66"/>
              </a:xfrm>
              <a:custGeom>
                <a:avLst/>
                <a:gdLst>
                  <a:gd name="T0" fmla="*/ 36 w 36"/>
                  <a:gd name="T1" fmla="*/ 0 h 66"/>
                  <a:gd name="T2" fmla="*/ 24 w 36"/>
                  <a:gd name="T3" fmla="*/ 0 h 66"/>
                  <a:gd name="T4" fmla="*/ 24 w 36"/>
                  <a:gd name="T5" fmla="*/ 0 h 66"/>
                  <a:gd name="T6" fmla="*/ 0 w 36"/>
                  <a:gd name="T7" fmla="*/ 36 h 66"/>
                  <a:gd name="T8" fmla="*/ 0 w 36"/>
                  <a:gd name="T9" fmla="*/ 66 h 66"/>
                  <a:gd name="T10" fmla="*/ 36 w 36"/>
                  <a:gd name="T11" fmla="*/ 0 h 66"/>
                  <a:gd name="T12" fmla="*/ 36 w 36"/>
                  <a:gd name="T13" fmla="*/ 0 h 6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6" h="6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3" name="Rectangle 147">
                <a:extLst>
                  <a:ext uri="{FF2B5EF4-FFF2-40B4-BE49-F238E27FC236}">
                    <a16:creationId xmlns:a16="http://schemas.microsoft.com/office/drawing/2014/main" id="{C860B0B3-3726-455C-9C3B-7DCEDB068B0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244926">
                <a:off x="1177" y="3201"/>
                <a:ext cx="16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64" name="Rectangle 148">
                <a:extLst>
                  <a:ext uri="{FF2B5EF4-FFF2-40B4-BE49-F238E27FC236}">
                    <a16:creationId xmlns:a16="http://schemas.microsoft.com/office/drawing/2014/main" id="{0C26D683-008E-4B64-B4DC-28BAEB482CA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5598588">
                <a:off x="290" y="2386"/>
                <a:ext cx="138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65" name="Freeform 149">
                <a:extLst>
                  <a:ext uri="{FF2B5EF4-FFF2-40B4-BE49-F238E27FC236}">
                    <a16:creationId xmlns:a16="http://schemas.microsoft.com/office/drawing/2014/main" id="{370DB532-E5DB-4C6A-AC30-ED17A4ECA938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39" y="3573"/>
                <a:ext cx="144" cy="154"/>
              </a:xfrm>
              <a:custGeom>
                <a:avLst/>
                <a:gdLst>
                  <a:gd name="T0" fmla="*/ 0 w 144"/>
                  <a:gd name="T1" fmla="*/ 102 h 154"/>
                  <a:gd name="T2" fmla="*/ 59 w 144"/>
                  <a:gd name="T3" fmla="*/ 154 h 154"/>
                  <a:gd name="T4" fmla="*/ 117 w 144"/>
                  <a:gd name="T5" fmla="*/ 120 h 154"/>
                  <a:gd name="T6" fmla="*/ 62 w 144"/>
                  <a:gd name="T7" fmla="*/ 55 h 154"/>
                  <a:gd name="T8" fmla="*/ 104 w 144"/>
                  <a:gd name="T9" fmla="*/ 34 h 154"/>
                  <a:gd name="T10" fmla="*/ 117 w 144"/>
                  <a:gd name="T11" fmla="*/ 53 h 154"/>
                  <a:gd name="T12" fmla="*/ 141 w 144"/>
                  <a:gd name="T13" fmla="*/ 47 h 154"/>
                  <a:gd name="T14" fmla="*/ 97 w 144"/>
                  <a:gd name="T15" fmla="*/ 2 h 154"/>
                  <a:gd name="T16" fmla="*/ 36 w 144"/>
                  <a:gd name="T17" fmla="*/ 33 h 154"/>
                  <a:gd name="T18" fmla="*/ 90 w 144"/>
                  <a:gd name="T19" fmla="*/ 107 h 154"/>
                  <a:gd name="T20" fmla="*/ 28 w 144"/>
                  <a:gd name="T21" fmla="*/ 101 h 154"/>
                  <a:gd name="T22" fmla="*/ 0 w 144"/>
                  <a:gd name="T23" fmla="*/ 102 h 15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44" h="15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6" name="Freeform 150">
                <a:extLst>
                  <a:ext uri="{FF2B5EF4-FFF2-40B4-BE49-F238E27FC236}">
                    <a16:creationId xmlns:a16="http://schemas.microsoft.com/office/drawing/2014/main" id="{12B47FA7-2A0B-4AD2-B3D4-69BD8FA4F9D5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 rot="-2857037">
                <a:off x="619" y="3550"/>
                <a:ext cx="68" cy="69"/>
              </a:xfrm>
              <a:custGeom>
                <a:avLst/>
                <a:gdLst>
                  <a:gd name="T0" fmla="*/ 0 w 144"/>
                  <a:gd name="T1" fmla="*/ 0 h 154"/>
                  <a:gd name="T2" fmla="*/ 0 w 144"/>
                  <a:gd name="T3" fmla="*/ 0 h 154"/>
                  <a:gd name="T4" fmla="*/ 0 w 144"/>
                  <a:gd name="T5" fmla="*/ 0 h 154"/>
                  <a:gd name="T6" fmla="*/ 0 w 144"/>
                  <a:gd name="T7" fmla="*/ 0 h 154"/>
                  <a:gd name="T8" fmla="*/ 0 w 144"/>
                  <a:gd name="T9" fmla="*/ 0 h 154"/>
                  <a:gd name="T10" fmla="*/ 0 w 144"/>
                  <a:gd name="T11" fmla="*/ 0 h 154"/>
                  <a:gd name="T12" fmla="*/ 0 w 144"/>
                  <a:gd name="T13" fmla="*/ 0 h 154"/>
                  <a:gd name="T14" fmla="*/ 0 w 144"/>
                  <a:gd name="T15" fmla="*/ 0 h 154"/>
                  <a:gd name="T16" fmla="*/ 0 w 144"/>
                  <a:gd name="T17" fmla="*/ 0 h 154"/>
                  <a:gd name="T18" fmla="*/ 0 w 144"/>
                  <a:gd name="T19" fmla="*/ 0 h 154"/>
                  <a:gd name="T20" fmla="*/ 0 w 144"/>
                  <a:gd name="T21" fmla="*/ 0 h 154"/>
                  <a:gd name="T22" fmla="*/ 0 w 144"/>
                  <a:gd name="T23" fmla="*/ 0 h 15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44" h="15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759" name="Freeform 151">
                <a:extLst>
                  <a:ext uri="{FF2B5EF4-FFF2-40B4-BE49-F238E27FC236}">
                    <a16:creationId xmlns:a16="http://schemas.microsoft.com/office/drawing/2014/main" id="{5AC12396-2F63-4DD6-BD64-F9920999E067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235" y="2503"/>
                <a:ext cx="348" cy="1272"/>
              </a:xfrm>
              <a:custGeom>
                <a:avLst/>
                <a:gdLst>
                  <a:gd name="T0" fmla="*/ 0 w 348"/>
                  <a:gd name="T1" fmla="*/ 0 h 1272"/>
                  <a:gd name="T2" fmla="*/ 287 w 348"/>
                  <a:gd name="T3" fmla="*/ 582 h 1272"/>
                  <a:gd name="T4" fmla="*/ 348 w 348"/>
                  <a:gd name="T5" fmla="*/ 1272 h 1272"/>
                  <a:gd name="T6" fmla="*/ 54 w 348"/>
                  <a:gd name="T7" fmla="*/ 676 h 1272"/>
                  <a:gd name="T8" fmla="*/ 0 w 348"/>
                  <a:gd name="T9" fmla="*/ 0 h 1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8" h="1272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2">
                      <a:gamma/>
                      <a:shade val="96863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altLang="zh-CN"/>
              </a:p>
            </p:txBody>
          </p:sp>
          <p:sp>
            <p:nvSpPr>
              <p:cNvPr id="68760" name="Oval 152">
                <a:extLst>
                  <a:ext uri="{FF2B5EF4-FFF2-40B4-BE49-F238E27FC236}">
                    <a16:creationId xmlns:a16="http://schemas.microsoft.com/office/drawing/2014/main" id="{D9574184-5B30-4604-9848-561EF05528F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1684349">
                <a:off x="296" y="3047"/>
                <a:ext cx="221" cy="174"/>
              </a:xfrm>
              <a:prstGeom prst="ellipse">
                <a:avLst/>
              </a:prstGeom>
              <a:gradFill rotWithShape="0">
                <a:gsLst>
                  <a:gs pos="0">
                    <a:schemeClr val="bg2">
                      <a:gamma/>
                      <a:shade val="90980"/>
                      <a:invGamma/>
                    </a:schemeClr>
                  </a:gs>
                  <a:gs pos="50000">
                    <a:schemeClr val="bg2"/>
                  </a:gs>
                  <a:gs pos="100000">
                    <a:schemeClr val="bg2">
                      <a:gamma/>
                      <a:shade val="90980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zh-CN"/>
              </a:p>
            </p:txBody>
          </p:sp>
        </p:grpSp>
      </p:grpSp>
      <p:sp>
        <p:nvSpPr>
          <p:cNvPr id="68761" name="Rectangle 153">
            <a:extLst>
              <a:ext uri="{FF2B5EF4-FFF2-40B4-BE49-F238E27FC236}">
                <a16:creationId xmlns:a16="http://schemas.microsoft.com/office/drawing/2014/main" id="{FBE385B6-A413-4595-9852-801C6D47727A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 bwMode="auto">
          <a:xfrm>
            <a:off x="301625" y="228600"/>
            <a:ext cx="854075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8762" name="Rectangle 154">
            <a:extLst>
              <a:ext uri="{FF2B5EF4-FFF2-40B4-BE49-F238E27FC236}">
                <a16:creationId xmlns:a16="http://schemas.microsoft.com/office/drawing/2014/main" id="{64DAEB60-5D26-4140-82EC-E0712BD5C11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5225"/>
            <a:ext cx="2289175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8763" name="Rectangle 155">
            <a:extLst>
              <a:ext uri="{FF2B5EF4-FFF2-40B4-BE49-F238E27FC236}">
                <a16:creationId xmlns:a16="http://schemas.microsoft.com/office/drawing/2014/main" id="{5C8544FB-33E6-4536-980F-4BF597A65A3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r>
              <a:rPr lang="en" altLang="zh-CN"/>
              <a:t>Digital Image Process</a:t>
            </a:r>
            <a:endParaRPr lang="zh-CN" altLang="zh-CN"/>
          </a:p>
        </p:txBody>
      </p:sp>
      <p:sp>
        <p:nvSpPr>
          <p:cNvPr id="68764" name="Rectangle 156">
            <a:extLst>
              <a:ext uri="{FF2B5EF4-FFF2-40B4-BE49-F238E27FC236}">
                <a16:creationId xmlns:a16="http://schemas.microsoft.com/office/drawing/2014/main" id="{7CD84F0C-3106-4965-BD6C-F479E2D4F4D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289175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37EC148-754C-4ABA-BFD0-8FDC8F0AFE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8765" name="Rectangle 157">
            <a:extLst>
              <a:ext uri="{FF2B5EF4-FFF2-40B4-BE49-F238E27FC236}">
                <a16:creationId xmlns:a16="http://schemas.microsoft.com/office/drawing/2014/main" id="{A1CF8819-C454-4D1D-AF26-B580C529A33F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01625" y="1600200"/>
            <a:ext cx="8540750" cy="44989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  <p:sldLayoutId id="2147483966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Arial" panose="020B0604020202020204" pitchFamily="34" charset="0"/>
        <a:buChar char="►"/>
        <a:defRPr sz="3200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Arial" panose="020B0604020202020204" pitchFamily="34" charset="0"/>
        <a:buChar char="►"/>
        <a:defRPr sz="2400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Arial" panose="020B0604020202020204" pitchFamily="34" charset="0"/>
        <a:buChar char="►"/>
        <a:defRPr sz="2000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9.png"/><Relationship Id="rId5" Type="http://schemas.openxmlformats.org/officeDocument/2006/relationships/image" Target="../media/image18.wmf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wmf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7.wmf"/><Relationship Id="rId4" Type="http://schemas.openxmlformats.org/officeDocument/2006/relationships/oleObject" Target="../embeddings/oleObject4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2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2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54.w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2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8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84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85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86.wmf"/><Relationship Id="rId5" Type="http://schemas.openxmlformats.org/officeDocument/2006/relationships/image" Target="../media/image87.wmf"/><Relationship Id="rId4" Type="http://schemas.openxmlformats.org/officeDocument/2006/relationships/oleObject" Target="../embeddings/oleObject9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notesSlide" Target="../notesSlides/notesSlide23.xml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85.wmf"/><Relationship Id="rId9" Type="http://schemas.openxmlformats.org/officeDocument/2006/relationships/image" Target="../media/image86.w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wmf"/><Relationship Id="rId2" Type="http://schemas.openxmlformats.org/officeDocument/2006/relationships/image" Target="../media/image108.w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w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wmf"/><Relationship Id="rId2" Type="http://schemas.openxmlformats.org/officeDocument/2006/relationships/image" Target="../media/image112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wmf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19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20.w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22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121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123.w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127.w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30.wmf"/><Relationship Id="rId4" Type="http://schemas.openxmlformats.org/officeDocument/2006/relationships/oleObject" Target="../embeddings/oleObject18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13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131.wmf"/><Relationship Id="rId4" Type="http://schemas.openxmlformats.org/officeDocument/2006/relationships/oleObject" Target="../embeddings/oleObject19.bin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34.png"/><Relationship Id="rId4" Type="http://schemas.openxmlformats.org/officeDocument/2006/relationships/image" Target="../media/image133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136.png"/><Relationship Id="rId4" Type="http://schemas.openxmlformats.org/officeDocument/2006/relationships/image" Target="../media/image135.w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42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141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png"/><Relationship Id="rId5" Type="http://schemas.openxmlformats.org/officeDocument/2006/relationships/image" Target="../media/image7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3501AD3C-96AC-41E7-95EC-2183E10796B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6575" y="2317750"/>
            <a:ext cx="4133850" cy="665163"/>
          </a:xfrm>
        </p:spPr>
        <p:txBody>
          <a:bodyPr/>
          <a:lstStyle/>
          <a:p>
            <a:pPr algn="l" eaLnBrk="1" hangingPunct="1">
              <a:spcAft>
                <a:spcPts val="1800"/>
              </a:spcAft>
              <a:defRPr/>
            </a:pPr>
            <a:r>
              <a:rPr lang="en-US" altLang="zh-CN" sz="3600" b="1">
                <a:solidFill>
                  <a:srgbClr val="6633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8</a:t>
            </a:r>
            <a:r>
              <a:rPr lang="zh-CN" altLang="zh-CN" sz="3600" b="1">
                <a:solidFill>
                  <a:srgbClr val="6633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lang="zh-CN" altLang="en-US" sz="3600" b="1">
                <a:solidFill>
                  <a:srgbClr val="6633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形态学图像处理</a:t>
            </a:r>
            <a:endParaRPr lang="en-US" altLang="zh-CN" sz="3600" b="1">
              <a:solidFill>
                <a:srgbClr val="663300"/>
              </a:solidFill>
              <a:latin typeface="Verdana" panose="020B0604030504040204" pitchFamily="34" charset="0"/>
            </a:endParaRPr>
          </a:p>
        </p:txBody>
      </p:sp>
      <p:cxnSp>
        <p:nvCxnSpPr>
          <p:cNvPr id="16387" name="直线连接符 8">
            <a:extLst>
              <a:ext uri="{FF2B5EF4-FFF2-40B4-BE49-F238E27FC236}">
                <a16:creationId xmlns:a16="http://schemas.microsoft.com/office/drawing/2014/main" id="{C9335E7A-C7CF-4481-A4A9-D0198C216DD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0563" y="3873500"/>
            <a:ext cx="7958137" cy="0"/>
          </a:xfrm>
          <a:prstGeom prst="line">
            <a:avLst/>
          </a:prstGeom>
          <a:noFill/>
          <a:ln w="31750" algn="ctr">
            <a:solidFill>
              <a:srgbClr val="81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388" name="文本框 12">
            <a:extLst>
              <a:ext uri="{FF2B5EF4-FFF2-40B4-BE49-F238E27FC236}">
                <a16:creationId xmlns:a16="http://schemas.microsoft.com/office/drawing/2014/main" id="{CD92D962-0BD8-4057-B197-AF9FD24CB7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263" y="3128963"/>
            <a:ext cx="7932737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300" b="1">
                <a:solidFill>
                  <a:srgbClr val="663300"/>
                </a:solidFill>
                <a:latin typeface="Verdana" panose="020B0604030504040204" pitchFamily="34" charset="0"/>
              </a:rPr>
              <a:t>Morphological Image Processing</a:t>
            </a:r>
            <a:endParaRPr kumimoji="1" lang="zh-CN" altLang="en-US" sz="33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5">
            <a:extLst>
              <a:ext uri="{FF2B5EF4-FFF2-40B4-BE49-F238E27FC236}">
                <a16:creationId xmlns:a16="http://schemas.microsoft.com/office/drawing/2014/main" id="{693735E1-FCEE-41C1-B5D4-697D689C3D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8FE4528-B944-4228-83B9-836BE2E1DDBF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pic>
        <p:nvPicPr>
          <p:cNvPr id="28676" name="Picture 4">
            <a:extLst>
              <a:ext uri="{FF2B5EF4-FFF2-40B4-BE49-F238E27FC236}">
                <a16:creationId xmlns:a16="http://schemas.microsoft.com/office/drawing/2014/main" id="{C97404B2-989E-447A-922D-AE8593DA7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109538"/>
            <a:ext cx="6213475" cy="509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6">
            <a:extLst>
              <a:ext uri="{FF2B5EF4-FFF2-40B4-BE49-F238E27FC236}">
                <a16:creationId xmlns:a16="http://schemas.microsoft.com/office/drawing/2014/main" id="{6185D9FC-B52E-47F8-9AA8-7330E1CB0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3" y="4051300"/>
            <a:ext cx="1179512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0" name="文本框 1">
            <a:extLst>
              <a:ext uri="{FF2B5EF4-FFF2-40B4-BE49-F238E27FC236}">
                <a16:creationId xmlns:a16="http://schemas.microsoft.com/office/drawing/2014/main" id="{2B272894-101B-49C6-853D-774A5D07C0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5410200"/>
            <a:ext cx="81057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>
                <a:latin typeface="Tahoma" panose="020B0604030504040204" pitchFamily="34" charset="0"/>
              </a:rPr>
              <a:t>图</a:t>
            </a:r>
            <a:r>
              <a:rPr kumimoji="1" lang="en-US" altLang="zh-CN" sz="1600">
                <a:latin typeface="Tahoma" panose="020B0604030504040204" pitchFamily="34" charset="0"/>
              </a:rPr>
              <a:t> (a)</a:t>
            </a:r>
            <a:r>
              <a:rPr kumimoji="1" lang="zh-CN" altLang="en-US" sz="1600">
                <a:latin typeface="Tahoma" panose="020B0604030504040204" pitchFamily="34" charset="0"/>
              </a:rPr>
              <a:t> 集合</a:t>
            </a:r>
            <a:r>
              <a:rPr kumimoji="1" lang="en-US" altLang="zh-CN" sz="1600">
                <a:latin typeface="Tahoma" panose="020B0604030504040204" pitchFamily="34" charset="0"/>
              </a:rPr>
              <a:t>A (b)</a:t>
            </a:r>
            <a:r>
              <a:rPr kumimoji="1" lang="zh-CN" altLang="en-US" sz="1600">
                <a:latin typeface="Tahoma" panose="020B0604030504040204" pitchFamily="34" charset="0"/>
              </a:rPr>
              <a:t> 矩形结构元</a:t>
            </a:r>
            <a:r>
              <a:rPr kumimoji="1" lang="en-US" altLang="zh-CN" sz="1600">
                <a:latin typeface="Tahoma" panose="020B0604030504040204" pitchFamily="34" charset="0"/>
              </a:rPr>
              <a:t>B</a:t>
            </a:r>
            <a:r>
              <a:rPr kumimoji="1" lang="zh-CN" altLang="en-US" sz="1600">
                <a:latin typeface="Tahoma" panose="020B0604030504040204" pitchFamily="34" charset="0"/>
              </a:rPr>
              <a:t> </a:t>
            </a:r>
            <a:r>
              <a:rPr kumimoji="1" lang="en-US" altLang="zh-CN" sz="1600">
                <a:latin typeface="Tahoma" panose="020B0604030504040204" pitchFamily="34" charset="0"/>
              </a:rPr>
              <a:t> (c) A</a:t>
            </a:r>
            <a:r>
              <a:rPr kumimoji="1" lang="zh-CN" altLang="en-US" sz="1600">
                <a:latin typeface="Tahoma" panose="020B0604030504040204" pitchFamily="34" charset="0"/>
              </a:rPr>
              <a:t>被</a:t>
            </a:r>
            <a:r>
              <a:rPr kumimoji="1" lang="en-US" altLang="zh-CN" sz="1600">
                <a:latin typeface="Tahoma" panose="020B0604030504040204" pitchFamily="34" charset="0"/>
              </a:rPr>
              <a:t>B</a:t>
            </a:r>
            <a:r>
              <a:rPr kumimoji="1" lang="zh-CN" altLang="en-US" sz="1600">
                <a:latin typeface="Tahoma" panose="020B0604030504040204" pitchFamily="34" charset="0"/>
              </a:rPr>
              <a:t>腐蚀的结果为阴影部分 </a:t>
            </a:r>
            <a:r>
              <a:rPr kumimoji="1" lang="en-US" altLang="zh-CN" sz="1600">
                <a:latin typeface="Tahoma" panose="020B0604030504040204" pitchFamily="34" charset="0"/>
              </a:rPr>
              <a:t>(d) </a:t>
            </a:r>
            <a:r>
              <a:rPr kumimoji="1" lang="zh-CN" altLang="en-US" sz="1600">
                <a:latin typeface="Tahoma" panose="020B0604030504040204" pitchFamily="34" charset="0"/>
              </a:rPr>
              <a:t>拉长的结构元</a:t>
            </a:r>
            <a:endParaRPr kumimoji="1" lang="en-US" altLang="zh-CN" sz="160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>
                <a:latin typeface="Tahoma" panose="020B0604030504040204" pitchFamily="34" charset="0"/>
              </a:rPr>
              <a:t>(e) B</a:t>
            </a:r>
            <a:r>
              <a:rPr kumimoji="1" lang="zh-CN" altLang="en-US" sz="1600">
                <a:latin typeface="Tahoma" panose="020B0604030504040204" pitchFamily="34" charset="0"/>
              </a:rPr>
              <a:t>使用该元素对</a:t>
            </a:r>
            <a:r>
              <a:rPr kumimoji="1" lang="en-US" altLang="zh-CN" sz="1600">
                <a:latin typeface="Tahoma" panose="020B0604030504040204" pitchFamily="34" charset="0"/>
              </a:rPr>
              <a:t>A</a:t>
            </a:r>
            <a:r>
              <a:rPr kumimoji="1" lang="zh-CN" altLang="en-US" sz="1600">
                <a:latin typeface="Tahoma" panose="020B0604030504040204" pitchFamily="34" charset="0"/>
              </a:rPr>
              <a:t>的侵蚀。</a:t>
            </a:r>
            <a:r>
              <a:rPr kumimoji="1" lang="en-US" altLang="zh-CN" sz="1600">
                <a:latin typeface="Tahoma" panose="020B0604030504040204" pitchFamily="34" charset="0"/>
              </a:rPr>
              <a:t>(c)</a:t>
            </a:r>
            <a:r>
              <a:rPr kumimoji="1" lang="zh-CN" altLang="en-US" sz="1600">
                <a:latin typeface="Tahoma" panose="020B0604030504040204" pitchFamily="34" charset="0"/>
              </a:rPr>
              <a:t>和</a:t>
            </a:r>
            <a:r>
              <a:rPr kumimoji="1" lang="en-US" altLang="zh-CN" sz="1600">
                <a:latin typeface="Tahoma" panose="020B0604030504040204" pitchFamily="34" charset="0"/>
              </a:rPr>
              <a:t>(e)</a:t>
            </a:r>
            <a:r>
              <a:rPr kumimoji="1" lang="zh-CN" altLang="en-US" sz="1600">
                <a:latin typeface="Tahoma" panose="020B0604030504040204" pitchFamily="34" charset="0"/>
              </a:rPr>
              <a:t>中的虚线边界是集合</a:t>
            </a:r>
            <a:r>
              <a:rPr kumimoji="1" lang="en-US" altLang="zh-CN" sz="1600">
                <a:latin typeface="Tahoma" panose="020B0604030504040204" pitchFamily="34" charset="0"/>
              </a:rPr>
              <a:t>A</a:t>
            </a:r>
            <a:r>
              <a:rPr kumimoji="1" lang="zh-CN" altLang="en-US" sz="1600">
                <a:latin typeface="Tahoma" panose="020B0604030504040204" pitchFamily="34" charset="0"/>
              </a:rPr>
              <a:t>的边界。</a:t>
            </a:r>
          </a:p>
        </p:txBody>
      </p:sp>
      <p:grpSp>
        <p:nvGrpSpPr>
          <p:cNvPr id="28681" name="组合 16">
            <a:extLst>
              <a:ext uri="{FF2B5EF4-FFF2-40B4-BE49-F238E27FC236}">
                <a16:creationId xmlns:a16="http://schemas.microsoft.com/office/drawing/2014/main" id="{5722CD30-B9C6-48B1-A908-D9615FF406F8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28682" name="文本框 17">
              <a:extLst>
                <a:ext uri="{FF2B5EF4-FFF2-40B4-BE49-F238E27FC236}">
                  <a16:creationId xmlns:a16="http://schemas.microsoft.com/office/drawing/2014/main" id="{BEBEB92A-C757-40A8-BE9A-85E5FE4907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28683" name="直线连接符 18">
              <a:extLst>
                <a:ext uri="{FF2B5EF4-FFF2-40B4-BE49-F238E27FC236}">
                  <a16:creationId xmlns:a16="http://schemas.microsoft.com/office/drawing/2014/main" id="{A36AD9C3-39A1-4CC3-816F-306E8982E5B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60130" name="Rectangle 2">
            <a:extLst>
              <a:ext uri="{FF2B5EF4-FFF2-40B4-BE49-F238E27FC236}">
                <a16:creationId xmlns:a16="http://schemas.microsoft.com/office/drawing/2014/main" id="{EA9C8D3C-21C2-4504-9DB1-5451327295B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0" y="2489994"/>
            <a:ext cx="2562330" cy="633412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200"/>
              <a:t>腐蚀的示例</a:t>
            </a:r>
            <a:endParaRPr lang="en-US" altLang="zh-CN" sz="3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5">
            <a:extLst>
              <a:ext uri="{FF2B5EF4-FFF2-40B4-BE49-F238E27FC236}">
                <a16:creationId xmlns:a16="http://schemas.microsoft.com/office/drawing/2014/main" id="{387A6DE9-0D4D-49E8-9174-56B4231627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7AFE125-EB83-42DF-AB27-EF4CF050BB1E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562178" name="Rectangle 2">
            <a:extLst>
              <a:ext uri="{FF2B5EF4-FFF2-40B4-BE49-F238E27FC236}">
                <a16:creationId xmlns:a16="http://schemas.microsoft.com/office/drawing/2014/main" id="{E414C87E-7428-4794-BFFE-EC27A0704D50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146050"/>
            <a:ext cx="8540750" cy="9112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200"/>
              <a:t>膨胀</a:t>
            </a:r>
          </a:p>
        </p:txBody>
      </p:sp>
      <p:sp>
        <p:nvSpPr>
          <p:cNvPr id="30724" name="文本框 3">
            <a:extLst>
              <a:ext uri="{FF2B5EF4-FFF2-40B4-BE49-F238E27FC236}">
                <a16:creationId xmlns:a16="http://schemas.microsoft.com/office/drawing/2014/main" id="{E96DDE54-B20C-4871-855C-2BB3BB4916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408" y="1352377"/>
            <a:ext cx="27430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indent="-342900">
              <a:spcBef>
                <a:spcPct val="0"/>
              </a:spcBef>
              <a:buClrTx/>
              <a:buSzTx/>
              <a:buFont typeface="Wingdings" panose="05000000000000000000" pitchFamily="2" charset="2"/>
              <a:buChar char="n"/>
            </a:pPr>
            <a:r>
              <a:rPr kumimoji="1" lang="en-US" altLang="zh-CN" sz="2400">
                <a:latin typeface="Tahoma" panose="020B0604030504040204" pitchFamily="34" charset="0"/>
              </a:rPr>
              <a:t>A</a:t>
            </a:r>
            <a:r>
              <a:rPr kumimoji="1" lang="zh-CN" altLang="en-US" sz="2400">
                <a:latin typeface="Tahoma" panose="020B0604030504040204" pitchFamily="34" charset="0"/>
              </a:rPr>
              <a:t>被</a:t>
            </a:r>
            <a:r>
              <a:rPr kumimoji="1" lang="en-US" altLang="zh-CN" sz="2400">
                <a:latin typeface="Tahoma" panose="020B0604030504040204" pitchFamily="34" charset="0"/>
              </a:rPr>
              <a:t>B</a:t>
            </a:r>
            <a:r>
              <a:rPr kumimoji="1" lang="zh-CN" altLang="en-US" sz="2400">
                <a:latin typeface="Tahoma" panose="020B0604030504040204" pitchFamily="34" charset="0"/>
              </a:rPr>
              <a:t>膨胀，记为</a:t>
            </a:r>
            <a:endParaRPr kumimoji="1" lang="en-US" altLang="zh-CN" sz="2400">
              <a:latin typeface="Tahoma" panose="020B0604030504040204" pitchFamily="34" charset="0"/>
            </a:endParaRPr>
          </a:p>
        </p:txBody>
      </p:sp>
      <p:pic>
        <p:nvPicPr>
          <p:cNvPr id="30725" name="图片 4">
            <a:extLst>
              <a:ext uri="{FF2B5EF4-FFF2-40B4-BE49-F238E27FC236}">
                <a16:creationId xmlns:a16="http://schemas.microsoft.com/office/drawing/2014/main" id="{C7401C5C-AB93-45D3-8CA2-81F1D1141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763" y="1383185"/>
            <a:ext cx="977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文本框 5">
            <a:extLst>
              <a:ext uri="{FF2B5EF4-FFF2-40B4-BE49-F238E27FC236}">
                <a16:creationId xmlns:a16="http://schemas.microsoft.com/office/drawing/2014/main" id="{127CD673-3297-460F-901A-742605A76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7013" y="1335560"/>
            <a:ext cx="1416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latin typeface="Tahoma" panose="020B0604030504040204" pitchFamily="34" charset="0"/>
              </a:rPr>
              <a:t>，定义为</a:t>
            </a:r>
          </a:p>
        </p:txBody>
      </p:sp>
      <p:pic>
        <p:nvPicPr>
          <p:cNvPr id="30727" name="图片 7">
            <a:extLst>
              <a:ext uri="{FF2B5EF4-FFF2-40B4-BE49-F238E27FC236}">
                <a16:creationId xmlns:a16="http://schemas.microsoft.com/office/drawing/2014/main" id="{41D8F6D5-95CE-408F-83F5-EAAF7C3F4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725" y="2185289"/>
            <a:ext cx="5162550" cy="76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8" name="文本框 8">
            <a:extLst>
              <a:ext uri="{FF2B5EF4-FFF2-40B4-BE49-F238E27FC236}">
                <a16:creationId xmlns:a16="http://schemas.microsoft.com/office/drawing/2014/main" id="{8C47868A-0A1A-42C3-8C07-074CB6CDA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408" y="3548239"/>
            <a:ext cx="79752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indent="-342900">
              <a:spcBef>
                <a:spcPct val="0"/>
              </a:spcBef>
              <a:buClrTx/>
              <a:buSzTx/>
              <a:buFont typeface="Wingdings" panose="05000000000000000000" pitchFamily="2" charset="2"/>
              <a:buChar char="n"/>
            </a:pPr>
            <a:r>
              <a:rPr kumimoji="1" lang="zh-CN" altLang="en-US" sz="2400">
                <a:latin typeface="Tahoma" panose="020B0604030504040204" pitchFamily="34" charset="0"/>
              </a:rPr>
              <a:t>其中，映射并平移后的</a:t>
            </a:r>
            <a:r>
              <a:rPr kumimoji="1" lang="en-US" altLang="zh-CN" sz="2400">
                <a:latin typeface="Tahoma" panose="020B0604030504040204" pitchFamily="34" charset="0"/>
              </a:rPr>
              <a:t>B</a:t>
            </a:r>
            <a:r>
              <a:rPr kumimoji="1" lang="zh-CN" altLang="en-US" sz="2400">
                <a:latin typeface="Tahoma" panose="020B0604030504040204" pitchFamily="34" charset="0"/>
              </a:rPr>
              <a:t>与</a:t>
            </a:r>
            <a:r>
              <a:rPr kumimoji="1" lang="en-US" altLang="zh-CN" sz="2400">
                <a:latin typeface="Tahoma" panose="020B0604030504040204" pitchFamily="34" charset="0"/>
              </a:rPr>
              <a:t>A</a:t>
            </a:r>
            <a:r>
              <a:rPr kumimoji="1" lang="zh-CN" altLang="en-US" sz="2400">
                <a:latin typeface="Tahoma" panose="020B0604030504040204" pitchFamily="34" charset="0"/>
              </a:rPr>
              <a:t>集合至少有一个元素重叠。</a:t>
            </a:r>
          </a:p>
        </p:txBody>
      </p:sp>
      <p:pic>
        <p:nvPicPr>
          <p:cNvPr id="30729" name="图片 9">
            <a:extLst>
              <a:ext uri="{FF2B5EF4-FFF2-40B4-BE49-F238E27FC236}">
                <a16:creationId xmlns:a16="http://schemas.microsoft.com/office/drawing/2014/main" id="{D17D1CFB-37B5-44A9-9A7E-37BD30065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335" y="4447290"/>
            <a:ext cx="5022850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730" name="组合 17">
            <a:extLst>
              <a:ext uri="{FF2B5EF4-FFF2-40B4-BE49-F238E27FC236}">
                <a16:creationId xmlns:a16="http://schemas.microsoft.com/office/drawing/2014/main" id="{6C71D12D-9E49-4893-B34B-C22CBD4B176B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30732" name="文本框 18">
              <a:extLst>
                <a:ext uri="{FF2B5EF4-FFF2-40B4-BE49-F238E27FC236}">
                  <a16:creationId xmlns:a16="http://schemas.microsoft.com/office/drawing/2014/main" id="{46F3491E-2FF9-42E0-A861-03025580F0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30733" name="直线连接符 19">
              <a:extLst>
                <a:ext uri="{FF2B5EF4-FFF2-40B4-BE49-F238E27FC236}">
                  <a16:creationId xmlns:a16="http://schemas.microsoft.com/office/drawing/2014/main" id="{1ABD9BBD-D545-4930-B77E-7E2FB411B1D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30731" name="直线连接符 20">
            <a:extLst>
              <a:ext uri="{FF2B5EF4-FFF2-40B4-BE49-F238E27FC236}">
                <a16:creationId xmlns:a16="http://schemas.microsoft.com/office/drawing/2014/main" id="{BE0FCAB4-21A7-4E74-AE19-3B8466004B9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225" y="919163"/>
            <a:ext cx="843915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5">
            <a:extLst>
              <a:ext uri="{FF2B5EF4-FFF2-40B4-BE49-F238E27FC236}">
                <a16:creationId xmlns:a16="http://schemas.microsoft.com/office/drawing/2014/main" id="{D22714D0-A4DF-4822-8394-B403693D61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F94D9D0-543A-4269-9862-301516B74568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563202" name="Rectangle 2">
            <a:extLst>
              <a:ext uri="{FF2B5EF4-FFF2-40B4-BE49-F238E27FC236}">
                <a16:creationId xmlns:a16="http://schemas.microsoft.com/office/drawing/2014/main" id="{0A82AC17-FCCC-4171-A2B2-1EAB1F220BEF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146050"/>
            <a:ext cx="8540750" cy="9112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200"/>
              <a:t>膨胀的示例 </a:t>
            </a:r>
            <a:r>
              <a:rPr lang="en-US" altLang="zh-CN" sz="3200"/>
              <a:t>(1)</a:t>
            </a:r>
          </a:p>
        </p:txBody>
      </p:sp>
      <p:pic>
        <p:nvPicPr>
          <p:cNvPr id="31748" name="Picture 6">
            <a:extLst>
              <a:ext uri="{FF2B5EF4-FFF2-40B4-BE49-F238E27FC236}">
                <a16:creationId xmlns:a16="http://schemas.microsoft.com/office/drawing/2014/main" id="{02E68B3F-B696-4A2D-9136-2896936E1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32" y="1184275"/>
            <a:ext cx="5230813" cy="513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7">
            <a:extLst>
              <a:ext uri="{FF2B5EF4-FFF2-40B4-BE49-F238E27FC236}">
                <a16:creationId xmlns:a16="http://schemas.microsoft.com/office/drawing/2014/main" id="{30E48E38-8B3D-402A-B809-40E975BB0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773"/>
          <a:stretch>
            <a:fillRect/>
          </a:stretch>
        </p:blipFill>
        <p:spPr bwMode="auto">
          <a:xfrm>
            <a:off x="6040735" y="1217280"/>
            <a:ext cx="17907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2" name="文本框 1">
            <a:extLst>
              <a:ext uri="{FF2B5EF4-FFF2-40B4-BE49-F238E27FC236}">
                <a16:creationId xmlns:a16="http://schemas.microsoft.com/office/drawing/2014/main" id="{62823D97-6590-4224-AE80-B21788703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0495" y="1953181"/>
            <a:ext cx="2692958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>
                <a:latin typeface="Tahoma" panose="020B0604030504040204" pitchFamily="34" charset="0"/>
              </a:rPr>
              <a:t>图：</a:t>
            </a:r>
            <a:endParaRPr kumimoji="1" lang="en-US" altLang="zh-CN" sz="180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AutoNum type="alphaLcParenBoth"/>
            </a:pPr>
            <a:r>
              <a:rPr kumimoji="1" lang="zh-CN" altLang="en-US" sz="1800">
                <a:latin typeface="Tahoma" panose="020B0604030504040204" pitchFamily="34" charset="0"/>
              </a:rPr>
              <a:t> 集合</a:t>
            </a:r>
            <a:r>
              <a:rPr kumimoji="1" lang="en-US" altLang="zh-CN" sz="1800">
                <a:latin typeface="Tahoma" panose="020B0604030504040204" pitchFamily="34" charset="0"/>
              </a:rPr>
              <a:t>A</a:t>
            </a:r>
          </a:p>
          <a:p>
            <a:pPr>
              <a:spcBef>
                <a:spcPct val="0"/>
              </a:spcBef>
              <a:buClrTx/>
              <a:buSzTx/>
              <a:buFontTx/>
              <a:buAutoNum type="alphaLcParenBoth"/>
            </a:pPr>
            <a:r>
              <a:rPr kumimoji="1" lang="zh-CN" altLang="en-US" sz="1800">
                <a:latin typeface="Tahoma" panose="020B0604030504040204" pitchFamily="34" charset="0"/>
              </a:rPr>
              <a:t> 结构元</a:t>
            </a:r>
            <a:r>
              <a:rPr kumimoji="1" lang="en-US" altLang="zh-CN" sz="1800">
                <a:latin typeface="Tahoma" panose="020B0604030504040204" pitchFamily="34" charset="0"/>
              </a:rPr>
              <a:t>B</a:t>
            </a:r>
          </a:p>
          <a:p>
            <a:pPr>
              <a:spcBef>
                <a:spcPct val="0"/>
              </a:spcBef>
              <a:buClrTx/>
              <a:buSzTx/>
              <a:buFontTx/>
              <a:buAutoNum type="alphaLcParenBoth"/>
            </a:pPr>
            <a:r>
              <a:rPr kumimoji="1" lang="en-US" altLang="zh-CN" sz="1800">
                <a:latin typeface="Tahoma" panose="020B0604030504040204" pitchFamily="34" charset="0"/>
              </a:rPr>
              <a:t> A</a:t>
            </a:r>
            <a:r>
              <a:rPr kumimoji="1" lang="zh-CN" altLang="en-US" sz="1800">
                <a:latin typeface="Tahoma" panose="020B0604030504040204" pitchFamily="34" charset="0"/>
              </a:rPr>
              <a:t>被</a:t>
            </a:r>
            <a:r>
              <a:rPr kumimoji="1" lang="en-US" altLang="zh-CN" sz="1800">
                <a:latin typeface="Tahoma" panose="020B0604030504040204" pitchFamily="34" charset="0"/>
              </a:rPr>
              <a:t>B</a:t>
            </a:r>
            <a:r>
              <a:rPr kumimoji="1" lang="zh-CN" altLang="en-US" sz="1800">
                <a:latin typeface="Tahoma" panose="020B0604030504040204" pitchFamily="34" charset="0"/>
              </a:rPr>
              <a:t>膨胀的结果</a:t>
            </a:r>
            <a:endParaRPr kumimoji="1" lang="en-US" altLang="zh-CN" sz="180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AutoNum type="alphaLcParenBoth"/>
            </a:pPr>
            <a:r>
              <a:rPr kumimoji="1" lang="zh-CN" altLang="en-US" sz="1800">
                <a:latin typeface="Tahoma" panose="020B0604030504040204" pitchFamily="34" charset="0"/>
              </a:rPr>
              <a:t> 拉长的结构元</a:t>
            </a:r>
            <a:endParaRPr kumimoji="1" lang="en-US" altLang="zh-CN" sz="180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AutoNum type="alphaLcParenBoth"/>
            </a:pPr>
            <a:r>
              <a:rPr kumimoji="1" lang="zh-CN" altLang="en-US" sz="1800">
                <a:latin typeface="Tahoma" panose="020B0604030504040204" pitchFamily="34" charset="0"/>
              </a:rPr>
              <a:t> 使用该结构元膨胀</a:t>
            </a:r>
            <a:r>
              <a:rPr kumimoji="1" lang="en-US" altLang="zh-CN" sz="1800">
                <a:latin typeface="Tahoma" panose="020B0604030504040204" pitchFamily="34" charset="0"/>
              </a:rPr>
              <a:t>A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kumimoji="1" lang="zh-CN" altLang="zh-CN" sz="1800">
                <a:latin typeface="Tahoma" panose="020B0604030504040204" pitchFamily="34" charset="0"/>
              </a:rPr>
              <a:t>(c)</a:t>
            </a:r>
            <a:r>
              <a:rPr kumimoji="1" lang="zh-CN" altLang="en-US" sz="1800">
                <a:latin typeface="Tahoma" panose="020B0604030504040204" pitchFamily="34" charset="0"/>
              </a:rPr>
              <a:t>和</a:t>
            </a:r>
            <a:r>
              <a:rPr kumimoji="1" lang="en-US" altLang="zh-CN" sz="1800">
                <a:latin typeface="Tahoma" panose="020B0604030504040204" pitchFamily="34" charset="0"/>
              </a:rPr>
              <a:t>(</a:t>
            </a:r>
            <a:r>
              <a:rPr kumimoji="1" lang="zh-CN" altLang="zh-CN" sz="1800">
                <a:latin typeface="Tahoma" panose="020B0604030504040204" pitchFamily="34" charset="0"/>
              </a:rPr>
              <a:t>e)</a:t>
            </a:r>
            <a:r>
              <a:rPr kumimoji="1" lang="zh-CN" altLang="en-US" sz="1800">
                <a:latin typeface="Tahoma" panose="020B0604030504040204" pitchFamily="34" charset="0"/>
              </a:rPr>
              <a:t>中的虚线边界是集合</a:t>
            </a:r>
            <a:r>
              <a:rPr kumimoji="1" lang="zh-CN" altLang="zh-CN" sz="1800">
                <a:latin typeface="Tahoma" panose="020B0604030504040204" pitchFamily="34" charset="0"/>
              </a:rPr>
              <a:t>A</a:t>
            </a:r>
            <a:r>
              <a:rPr kumimoji="1" lang="zh-CN" altLang="en-US" sz="1800">
                <a:latin typeface="Tahoma" panose="020B0604030504040204" pitchFamily="34" charset="0"/>
              </a:rPr>
              <a:t>的边界。</a:t>
            </a:r>
          </a:p>
        </p:txBody>
      </p:sp>
      <p:grpSp>
        <p:nvGrpSpPr>
          <p:cNvPr id="31753" name="组合 13">
            <a:extLst>
              <a:ext uri="{FF2B5EF4-FFF2-40B4-BE49-F238E27FC236}">
                <a16:creationId xmlns:a16="http://schemas.microsoft.com/office/drawing/2014/main" id="{86815008-B190-4863-976C-3A6FA838BC14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35688"/>
            <a:ext cx="8439150" cy="295275"/>
            <a:chOff x="403761" y="6135125"/>
            <a:chExt cx="8438614" cy="296099"/>
          </a:xfrm>
        </p:grpSpPr>
        <p:sp>
          <p:nvSpPr>
            <p:cNvPr id="31755" name="文本框 14">
              <a:extLst>
                <a:ext uri="{FF2B5EF4-FFF2-40B4-BE49-F238E27FC236}">
                  <a16:creationId xmlns:a16="http://schemas.microsoft.com/office/drawing/2014/main" id="{8778FFE8-1438-4469-BB41-531EDC555A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31756" name="直线连接符 15">
              <a:extLst>
                <a:ext uri="{FF2B5EF4-FFF2-40B4-BE49-F238E27FC236}">
                  <a16:creationId xmlns:a16="http://schemas.microsoft.com/office/drawing/2014/main" id="{D5CC1D3B-7D05-4008-A7EF-3D317FD4A75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3512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31754" name="直线连接符 16">
            <a:extLst>
              <a:ext uri="{FF2B5EF4-FFF2-40B4-BE49-F238E27FC236}">
                <a16:creationId xmlns:a16="http://schemas.microsoft.com/office/drawing/2014/main" id="{8E187FE1-5A1F-4F25-A8DC-CEFECA74566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225" y="919163"/>
            <a:ext cx="843915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F9BC0F87-D7CE-44B8-930F-DAA3118848AB}"/>
              </a:ext>
            </a:extLst>
          </p:cNvPr>
          <p:cNvSpPr/>
          <p:nvPr/>
        </p:nvSpPr>
        <p:spPr bwMode="auto">
          <a:xfrm>
            <a:off x="2232028" y="1808215"/>
            <a:ext cx="267630" cy="289932"/>
          </a:xfrm>
          <a:prstGeom prst="rect">
            <a:avLst/>
          </a:prstGeom>
          <a:noFill/>
          <a:ln w="254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5">
            <a:extLst>
              <a:ext uri="{FF2B5EF4-FFF2-40B4-BE49-F238E27FC236}">
                <a16:creationId xmlns:a16="http://schemas.microsoft.com/office/drawing/2014/main" id="{DEB1493F-2923-40AC-B869-6307B9A2F2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FA1711F-3E05-41A0-851C-89250D210607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pic>
        <p:nvPicPr>
          <p:cNvPr id="32771" name="Picture 4">
            <a:extLst>
              <a:ext uri="{FF2B5EF4-FFF2-40B4-BE49-F238E27FC236}">
                <a16:creationId xmlns:a16="http://schemas.microsoft.com/office/drawing/2014/main" id="{1537F58B-F5A3-4CDC-AC86-B431B6F50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1104900"/>
            <a:ext cx="7045325" cy="454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Picture 5">
            <a:extLst>
              <a:ext uri="{FF2B5EF4-FFF2-40B4-BE49-F238E27FC236}">
                <a16:creationId xmlns:a16="http://schemas.microsoft.com/office/drawing/2014/main" id="{F7A0A5E5-5AD9-4A70-8A01-8B3290AC8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544"/>
          <a:stretch>
            <a:fillRect/>
          </a:stretch>
        </p:blipFill>
        <p:spPr bwMode="auto">
          <a:xfrm>
            <a:off x="7334250" y="1438275"/>
            <a:ext cx="17764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矩形 1">
            <a:extLst>
              <a:ext uri="{FF2B5EF4-FFF2-40B4-BE49-F238E27FC236}">
                <a16:creationId xmlns:a16="http://schemas.microsoft.com/office/drawing/2014/main" id="{2ABFC248-E1C7-449E-B74E-5121433D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413" y="5724525"/>
            <a:ext cx="79803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rgbClr val="0000F0"/>
                </a:solidFill>
                <a:latin typeface="Tahoma" panose="020B0604030504040204" pitchFamily="34" charset="0"/>
              </a:rPr>
              <a:t>﻿与我们用来弥合差距的低通滤波方法相比，一个优势是：﻿形态学方法直接生成二值图像</a:t>
            </a:r>
          </a:p>
        </p:txBody>
      </p:sp>
      <p:sp>
        <p:nvSpPr>
          <p:cNvPr id="32775" name="文本框 1">
            <a:extLst>
              <a:ext uri="{FF2B5EF4-FFF2-40B4-BE49-F238E27FC236}">
                <a16:creationId xmlns:a16="http://schemas.microsoft.com/office/drawing/2014/main" id="{FFF49023-657E-4093-A4C9-E83737B5B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9488" y="2138363"/>
            <a:ext cx="1665287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>
                <a:latin typeface="Tahoma" panose="020B0604030504040204" pitchFamily="34" charset="0"/>
              </a:rPr>
              <a:t>图：</a:t>
            </a:r>
            <a:endParaRPr kumimoji="1" lang="en-US" altLang="zh-CN" sz="180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AutoNum type="alphaLcParenBoth"/>
            </a:pPr>
            <a:r>
              <a:rPr kumimoji="1" lang="zh-CN" altLang="en-US" sz="1800">
                <a:latin typeface="Tahoma" panose="020B0604030504040204" pitchFamily="34" charset="0"/>
              </a:rPr>
              <a:t>残缺文本</a:t>
            </a:r>
            <a:endParaRPr kumimoji="1" lang="en-US" altLang="zh-CN" sz="180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AutoNum type="alphaLcParenBoth"/>
            </a:pPr>
            <a:r>
              <a:rPr kumimoji="1" lang="zh-CN" altLang="en-US" sz="1800">
                <a:latin typeface="Tahoma" panose="020B0604030504040204" pitchFamily="34" charset="0"/>
              </a:rPr>
              <a:t>结构元</a:t>
            </a:r>
            <a:endParaRPr kumimoji="1" lang="en-US" altLang="zh-CN" sz="180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AutoNum type="alphaLcParenBoth"/>
            </a:pPr>
            <a:r>
              <a:rPr kumimoji="1" lang="zh-CN" altLang="en-US" sz="1800">
                <a:latin typeface="Tahoma" panose="020B0604030504040204" pitchFamily="34" charset="0"/>
              </a:rPr>
              <a:t>通过</a:t>
            </a:r>
            <a:r>
              <a:rPr kumimoji="1" lang="en-US" altLang="zh-CN" sz="1800">
                <a:latin typeface="Tahoma" panose="020B0604030504040204" pitchFamily="34" charset="0"/>
              </a:rPr>
              <a:t>(b)</a:t>
            </a:r>
            <a:r>
              <a:rPr kumimoji="1" lang="zh-CN" altLang="en-US" sz="1800">
                <a:latin typeface="Tahoma" panose="020B0604030504040204" pitchFamily="34" charset="0"/>
              </a:rPr>
              <a:t>来膨胀</a:t>
            </a:r>
            <a:r>
              <a:rPr kumimoji="1" lang="en-US" altLang="zh-CN" sz="1800">
                <a:latin typeface="Tahoma" panose="020B0604030504040204" pitchFamily="34" charset="0"/>
              </a:rPr>
              <a:t>(a)</a:t>
            </a:r>
            <a:r>
              <a:rPr kumimoji="1" lang="zh-CN" altLang="en-US" sz="1800">
                <a:latin typeface="Tahoma" panose="020B0604030504040204" pitchFamily="34" charset="0"/>
              </a:rPr>
              <a:t>，残缺部分被连结起来。</a:t>
            </a:r>
          </a:p>
        </p:txBody>
      </p:sp>
      <p:grpSp>
        <p:nvGrpSpPr>
          <p:cNvPr id="32776" name="组合 16">
            <a:extLst>
              <a:ext uri="{FF2B5EF4-FFF2-40B4-BE49-F238E27FC236}">
                <a16:creationId xmlns:a16="http://schemas.microsoft.com/office/drawing/2014/main" id="{517EB756-1A82-4445-A98A-041DB483B9EF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32779" name="文本框 17">
              <a:extLst>
                <a:ext uri="{FF2B5EF4-FFF2-40B4-BE49-F238E27FC236}">
                  <a16:creationId xmlns:a16="http://schemas.microsoft.com/office/drawing/2014/main" id="{89AD7B5C-8CBF-4E68-A8E5-B28B4E2236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32780" name="直线连接符 18">
              <a:extLst>
                <a:ext uri="{FF2B5EF4-FFF2-40B4-BE49-F238E27FC236}">
                  <a16:creationId xmlns:a16="http://schemas.microsoft.com/office/drawing/2014/main" id="{478398F1-9CB6-41FC-A140-194C1DB463D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32777" name="直线连接符 19">
            <a:extLst>
              <a:ext uri="{FF2B5EF4-FFF2-40B4-BE49-F238E27FC236}">
                <a16:creationId xmlns:a16="http://schemas.microsoft.com/office/drawing/2014/main" id="{7D1E24D8-01E2-4DBE-AF02-8F0DFF04E40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225" y="919163"/>
            <a:ext cx="843915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ectangle 2">
            <a:extLst>
              <a:ext uri="{FF2B5EF4-FFF2-40B4-BE49-F238E27FC236}">
                <a16:creationId xmlns:a16="http://schemas.microsoft.com/office/drawing/2014/main" id="{AB0656FD-1F5D-418F-906F-01AC058DA829}"/>
              </a:ext>
            </a:extLst>
          </p:cNvPr>
          <p:cNvSpPr txBox="1">
            <a:spLocks noRot="1" noChangeArrowheads="1"/>
          </p:cNvSpPr>
          <p:nvPr/>
        </p:nvSpPr>
        <p:spPr bwMode="auto">
          <a:xfrm>
            <a:off x="403225" y="204788"/>
            <a:ext cx="4638675" cy="7905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800" b="1">
                <a:solidFill>
                  <a:srgbClr val="9967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膨胀的示例（</a:t>
            </a:r>
            <a:r>
              <a:rPr lang="en-US" altLang="zh-CN" sz="2800" b="1">
                <a:solidFill>
                  <a:srgbClr val="9967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2</a:t>
            </a:r>
            <a:r>
              <a:rPr lang="zh-CN" altLang="en-US" sz="2800" b="1">
                <a:solidFill>
                  <a:srgbClr val="9967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）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5">
            <a:extLst>
              <a:ext uri="{FF2B5EF4-FFF2-40B4-BE49-F238E27FC236}">
                <a16:creationId xmlns:a16="http://schemas.microsoft.com/office/drawing/2014/main" id="{6466C95D-EA1E-4784-97EC-6A0C4F73F2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6F1F7C7-2BD1-41D3-82A4-BB9EC27DE2E3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565250" name="Rectangle 2">
            <a:extLst>
              <a:ext uri="{FF2B5EF4-FFF2-40B4-BE49-F238E27FC236}">
                <a16:creationId xmlns:a16="http://schemas.microsoft.com/office/drawing/2014/main" id="{488ECD4E-90D0-4172-AF2E-16C8237AB6B5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146050"/>
            <a:ext cx="8540750" cy="9112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3200"/>
              <a:t>对偶性</a:t>
            </a:r>
            <a:endParaRPr lang="zh-CN" altLang="en-US" sz="3200"/>
          </a:p>
        </p:txBody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0B25F13E-E1F8-4A45-B219-12A0C3B0D508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352425" y="1474789"/>
            <a:ext cx="8540750" cy="4498975"/>
          </a:xfrm>
        </p:spPr>
        <p:txBody>
          <a:bodyPr/>
          <a:lstStyle/>
          <a:p>
            <a:pPr eaLnBrk="1" hangingPunct="1"/>
            <a:r>
              <a:rPr lang="zh-CN" altLang="en-US" sz="2400">
                <a:effectLst/>
              </a:rPr>
              <a:t>腐蚀和膨胀在集合、互补和映射方面是相互对偶的</a:t>
            </a:r>
            <a:endParaRPr lang="en-US" altLang="en-US" sz="2400">
              <a:effectLst/>
            </a:endParaRPr>
          </a:p>
        </p:txBody>
      </p:sp>
      <p:grpSp>
        <p:nvGrpSpPr>
          <p:cNvPr id="2" name="组合 9">
            <a:extLst>
              <a:ext uri="{FF2B5EF4-FFF2-40B4-BE49-F238E27FC236}">
                <a16:creationId xmlns:a16="http://schemas.microsoft.com/office/drawing/2014/main" id="{B5EF8153-2355-49F2-85B1-375603010911}"/>
              </a:ext>
            </a:extLst>
          </p:cNvPr>
          <p:cNvGrpSpPr>
            <a:grpSpLocks/>
          </p:cNvGrpSpPr>
          <p:nvPr/>
        </p:nvGrpSpPr>
        <p:grpSpPr bwMode="auto">
          <a:xfrm>
            <a:off x="2058335" y="2779562"/>
            <a:ext cx="4722812" cy="1989138"/>
            <a:chOff x="1255713" y="2969258"/>
            <a:chExt cx="4723055" cy="1988505"/>
          </a:xfrm>
        </p:grpSpPr>
        <p:graphicFrame>
          <p:nvGraphicFramePr>
            <p:cNvPr id="34826" name="Object 4">
              <a:extLst>
                <a:ext uri="{FF2B5EF4-FFF2-40B4-BE49-F238E27FC236}">
                  <a16:creationId xmlns:a16="http://schemas.microsoft.com/office/drawing/2014/main" id="{28FA68FE-CC5C-40D7-BE91-14BDA5B13D3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55713" y="3006725"/>
            <a:ext cx="4405312" cy="19510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918" name="Equation" r:id="rId4" imgW="30718125" imgH="13601700" progId="Equation.DSMT4">
                    <p:embed/>
                  </p:oleObj>
                </mc:Choice>
                <mc:Fallback>
                  <p:oleObj name="Equation" r:id="rId4" imgW="30718125" imgH="13601700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55713" y="3006725"/>
                          <a:ext cx="4405312" cy="19510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827" name="Oval 5">
              <a:extLst>
                <a:ext uri="{FF2B5EF4-FFF2-40B4-BE49-F238E27FC236}">
                  <a16:creationId xmlns:a16="http://schemas.microsoft.com/office/drawing/2014/main" id="{17D51B49-8F68-4939-BA88-AE2C60AC3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5813" y="3257550"/>
              <a:ext cx="231775" cy="21748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Tahoma" panose="020B0604030504040204" pitchFamily="34" charset="0"/>
              </a:endParaRPr>
            </a:p>
          </p:txBody>
        </p:sp>
        <p:sp>
          <p:nvSpPr>
            <p:cNvPr id="34828" name="Oval 6">
              <a:extLst>
                <a:ext uri="{FF2B5EF4-FFF2-40B4-BE49-F238E27FC236}">
                  <a16:creationId xmlns:a16="http://schemas.microsoft.com/office/drawing/2014/main" id="{3F037C74-CD70-494E-807B-EDC590BE9A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538663"/>
              <a:ext cx="217488" cy="21748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Tahoma" panose="020B0604030504040204" pitchFamily="34" charset="0"/>
              </a:endParaRPr>
            </a:p>
          </p:txBody>
        </p:sp>
        <p:pic>
          <p:nvPicPr>
            <p:cNvPr id="34829" name="Picture 9">
              <a:extLst>
                <a:ext uri="{FF2B5EF4-FFF2-40B4-BE49-F238E27FC236}">
                  <a16:creationId xmlns:a16="http://schemas.microsoft.com/office/drawing/2014/main" id="{E8EF3551-98B7-4E05-B07D-5F26574810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4813" y="2969258"/>
              <a:ext cx="3213955" cy="1936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4822" name="组合 14">
            <a:extLst>
              <a:ext uri="{FF2B5EF4-FFF2-40B4-BE49-F238E27FC236}">
                <a16:creationId xmlns:a16="http://schemas.microsoft.com/office/drawing/2014/main" id="{A939CB53-84E3-4752-B060-079D0FBAFCDD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34824" name="文本框 15">
              <a:extLst>
                <a:ext uri="{FF2B5EF4-FFF2-40B4-BE49-F238E27FC236}">
                  <a16:creationId xmlns:a16="http://schemas.microsoft.com/office/drawing/2014/main" id="{D13EF1DF-2599-4925-B4AF-92B72E6612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34825" name="直线连接符 16">
              <a:extLst>
                <a:ext uri="{FF2B5EF4-FFF2-40B4-BE49-F238E27FC236}">
                  <a16:creationId xmlns:a16="http://schemas.microsoft.com/office/drawing/2014/main" id="{0A96F296-3F22-4021-99D8-794A37C8F7E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34823" name="直线连接符 17">
            <a:extLst>
              <a:ext uri="{FF2B5EF4-FFF2-40B4-BE49-F238E27FC236}">
                <a16:creationId xmlns:a16="http://schemas.microsoft.com/office/drawing/2014/main" id="{199E476B-7505-4296-915E-47D52DABA29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225" y="919163"/>
            <a:ext cx="843915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5">
            <a:extLst>
              <a:ext uri="{FF2B5EF4-FFF2-40B4-BE49-F238E27FC236}">
                <a16:creationId xmlns:a16="http://schemas.microsoft.com/office/drawing/2014/main" id="{975F00DE-B76C-45B1-B874-E6101B3882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1885F09-46B1-43D3-BD53-2EBFF9D44DBF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566274" name="Rectangle 2">
            <a:extLst>
              <a:ext uri="{FF2B5EF4-FFF2-40B4-BE49-F238E27FC236}">
                <a16:creationId xmlns:a16="http://schemas.microsoft.com/office/drawing/2014/main" id="{8A713231-D8C4-47F7-AC6F-B72F08F5DB89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146050"/>
            <a:ext cx="8540750" cy="9112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200"/>
              <a:t>对偶性</a:t>
            </a:r>
          </a:p>
        </p:txBody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489AAFA6-6C5B-4F2F-B6B5-25CC339D9BB4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403225" y="1474789"/>
            <a:ext cx="8540750" cy="4498975"/>
          </a:xfrm>
        </p:spPr>
        <p:txBody>
          <a:bodyPr/>
          <a:lstStyle/>
          <a:p>
            <a:pPr eaLnBrk="1" hangingPunct="1"/>
            <a:r>
              <a:rPr lang="zh-CN" altLang="en-US" sz="2400">
                <a:effectLst/>
              </a:rPr>
              <a:t>腐蚀和膨胀在集合、互补和映射方面是相互对偶的</a:t>
            </a:r>
            <a:r>
              <a:rPr lang="en-US" altLang="en-US" sz="2400">
                <a:effectLst/>
              </a:rPr>
              <a:t>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69" name="Object 4">
                <a:extLst>
                  <a:ext uri="{FF2B5EF4-FFF2-40B4-BE49-F238E27FC236}">
                    <a16:creationId xmlns:a16="http://schemas.microsoft.com/office/drawing/2014/main" id="{DA474C2C-3AA8-4D2E-8951-A7A2EDCBC771}"/>
                  </a:ext>
                </a:extLst>
              </p:cNvPr>
              <p:cNvSpPr txBox="1"/>
              <p:nvPr/>
            </p:nvSpPr>
            <p:spPr bwMode="auto">
              <a:xfrm>
                <a:off x="1676050" y="2629876"/>
                <a:ext cx="6332486" cy="2894013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3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zh-CN" alt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  <m:sup>
                          <m: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zh-CN" alt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zh-CN" alt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zh-CN" alt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zh-CN" altLang="en-US" sz="3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3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zh-CN" alt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sub>
                              </m:sSub>
                              <m:r>
                                <a:rPr lang="zh-CN" alt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⊆</m:t>
                              </m:r>
                              <m:r>
                                <a:rPr lang="zh-CN" alt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en-US" altLang="zh-CN" sz="320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:br>
                  <a:rPr lang="zh-CN" altLang="en-US" sz="1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32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     </m:t>
                      </m:r>
                      <m:r>
                        <a:rPr lang="en-US" altLang="zh-CN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zh-CN" alt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zh-CN" alt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zh-CN" alt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zh-CN" altLang="en-US" sz="3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3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zh-CN" alt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sub>
                              </m:sSub>
                              <m:r>
                                <a:rPr lang="zh-CN" alt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p>
                                <m:sSupPr>
                                  <m:ctrlPr>
                                    <a:rPr lang="zh-CN" alt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zh-CN" alt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  <m:r>
                                <a:rPr lang="zh-CN" alt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=∅</m:t>
                              </m:r>
                            </m:e>
                          </m:d>
                        </m:e>
                        <m:sup>
                          <m: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en-US" altLang="zh-CN" sz="320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:br>
                  <a:rPr lang="zh-CN" altLang="en-US" sz="1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32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     </m:t>
                      </m:r>
                      <m:r>
                        <a:rPr lang="en-US" altLang="zh-CN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zh-CN" alt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zh-CN" alt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sub>
                          </m:sSub>
                          <m: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sSup>
                            <m:sSupPr>
                              <m:ctrlPr>
                                <a:rPr lang="zh-CN" alt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zh-CN" alt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≠∅</m:t>
                          </m:r>
                        </m:e>
                      </m:d>
                    </m:oMath>
                  </m:oMathPara>
                </a14:m>
                <a:endParaRPr lang="en-US" altLang="zh-CN" sz="320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:br>
                  <a:rPr lang="zh-CN" altLang="en-US" sz="1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32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     </m:t>
                      </m:r>
                      <m:r>
                        <a:rPr lang="en-US" altLang="zh-CN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acc>
                        <m:accPr>
                          <m:chr m:val="̂"/>
                          <m:ctrlP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CN" altLang="en-US" sz="3200"/>
              </a:p>
            </p:txBody>
          </p:sp>
        </mc:Choice>
        <mc:Fallback xmlns="">
          <p:sp>
            <p:nvSpPr>
              <p:cNvPr id="36869" name="Object 4">
                <a:extLst>
                  <a:ext uri="{FF2B5EF4-FFF2-40B4-BE49-F238E27FC236}">
                    <a16:creationId xmlns:a16="http://schemas.microsoft.com/office/drawing/2014/main" id="{DA474C2C-3AA8-4D2E-8951-A7A2EDCBC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76050" y="2629876"/>
                <a:ext cx="6332486" cy="28940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870" name="Oval 5">
            <a:extLst>
              <a:ext uri="{FF2B5EF4-FFF2-40B4-BE49-F238E27FC236}">
                <a16:creationId xmlns:a16="http://schemas.microsoft.com/office/drawing/2014/main" id="{690A2069-B402-491C-8530-D9581C746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2551" y="2843317"/>
            <a:ext cx="231775" cy="2174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Tahoma" panose="020B0604030504040204" pitchFamily="34" charset="0"/>
            </a:endParaRPr>
          </a:p>
        </p:txBody>
      </p:sp>
      <p:grpSp>
        <p:nvGrpSpPr>
          <p:cNvPr id="36874" name="组合 14">
            <a:extLst>
              <a:ext uri="{FF2B5EF4-FFF2-40B4-BE49-F238E27FC236}">
                <a16:creationId xmlns:a16="http://schemas.microsoft.com/office/drawing/2014/main" id="{CA79B651-1B24-41F4-A335-7FEDF369085F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36876" name="文本框 15">
              <a:extLst>
                <a:ext uri="{FF2B5EF4-FFF2-40B4-BE49-F238E27FC236}">
                  <a16:creationId xmlns:a16="http://schemas.microsoft.com/office/drawing/2014/main" id="{3CEBDFA3-B6B2-4BBF-AD8F-0DC147C468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36877" name="直线连接符 16">
              <a:extLst>
                <a:ext uri="{FF2B5EF4-FFF2-40B4-BE49-F238E27FC236}">
                  <a16:creationId xmlns:a16="http://schemas.microsoft.com/office/drawing/2014/main" id="{DBD9A3F6-94F7-4E8E-BAA7-5170F4E5E27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36875" name="直线连接符 17">
            <a:extLst>
              <a:ext uri="{FF2B5EF4-FFF2-40B4-BE49-F238E27FC236}">
                <a16:creationId xmlns:a16="http://schemas.microsoft.com/office/drawing/2014/main" id="{0DC124D6-22ED-4521-A1F9-C6BB10982E1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225" y="919163"/>
            <a:ext cx="843915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5">
            <a:extLst>
              <a:ext uri="{FF2B5EF4-FFF2-40B4-BE49-F238E27FC236}">
                <a16:creationId xmlns:a16="http://schemas.microsoft.com/office/drawing/2014/main" id="{BB7BCFE7-66A5-404A-80ED-93EC35000A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7867280-B5A9-477E-B2F0-734E030D8799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567298" name="Rectangle 2">
            <a:extLst>
              <a:ext uri="{FF2B5EF4-FFF2-40B4-BE49-F238E27FC236}">
                <a16:creationId xmlns:a16="http://schemas.microsoft.com/office/drawing/2014/main" id="{0B557653-F772-478F-B0A2-E90F34EF38AA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146050"/>
            <a:ext cx="8540750" cy="9112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200"/>
              <a:t>对偶性</a:t>
            </a:r>
          </a:p>
        </p:txBody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79021605-CEE0-461B-B074-41F5727CB647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301625" y="1600200"/>
            <a:ext cx="8540750" cy="4498975"/>
          </a:xfrm>
        </p:spPr>
        <p:txBody>
          <a:bodyPr/>
          <a:lstStyle/>
          <a:p>
            <a:pPr eaLnBrk="1" hangingPunct="1"/>
            <a:r>
              <a:rPr lang="zh-CN" altLang="en-US" sz="2400">
                <a:effectLst/>
              </a:rPr>
              <a:t>腐蚀和膨胀在集合、互补和映射方面是相为对偶的</a:t>
            </a:r>
            <a:endParaRPr lang="en-US" altLang="en-US" sz="2400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893" name="Object 4">
                <a:extLst>
                  <a:ext uri="{FF2B5EF4-FFF2-40B4-BE49-F238E27FC236}">
                    <a16:creationId xmlns:a16="http://schemas.microsoft.com/office/drawing/2014/main" id="{B9049B03-5520-4EB3-BECE-1F1877DAC032}"/>
                  </a:ext>
                </a:extLst>
              </p:cNvPr>
              <p:cNvSpPr txBox="1"/>
              <p:nvPr/>
            </p:nvSpPr>
            <p:spPr bwMode="auto">
              <a:xfrm>
                <a:off x="1316334" y="2643188"/>
                <a:ext cx="6692201" cy="2484437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3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zh-CN" alt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⊕</m:t>
                              </m:r>
                              <m:r>
                                <a:rPr lang="zh-CN" alt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  <m:sup>
                          <m: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zh-CN" alt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zh-CN" alt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zh-CN" alt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zh-CN" altLang="en-US" sz="3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zh-CN" altLang="en-US" sz="3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sz="3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b>
                                  <m:r>
                                    <a:rPr lang="zh-CN" alt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sub>
                              </m:sSub>
                              <m:r>
                                <a:rPr lang="zh-CN" alt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zh-CN" alt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zh-CN" alt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≠∅</m:t>
                              </m:r>
                            </m:e>
                          </m:d>
                        </m:e>
                        <m:sup>
                          <m: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en-US" altLang="zh-CN" sz="320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:br>
                  <a:rPr lang="zh-CN" altLang="en-US" sz="1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32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     </m:t>
                      </m:r>
                      <m:r>
                        <a:rPr lang="en-US" altLang="zh-CN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zh-CN" alt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en-US" sz="3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3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zh-CN" alt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sub>
                          </m:sSub>
                          <m: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sSup>
                            <m:sSupPr>
                              <m:ctrlPr>
                                <a:rPr lang="zh-CN" alt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zh-CN" alt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=∅</m:t>
                          </m:r>
                        </m:e>
                      </m:d>
                    </m:oMath>
                  </m:oMathPara>
                </a14:m>
                <a:endParaRPr lang="en-US" altLang="zh-CN" sz="320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:br>
                  <a:rPr lang="zh-CN" altLang="en-US" sz="1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32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     </m:t>
                      </m:r>
                      <m:r>
                        <a:rPr lang="en-US" altLang="zh-CN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CN" altLang="en-US" sz="3200"/>
              </a:p>
            </p:txBody>
          </p:sp>
        </mc:Choice>
        <mc:Fallback xmlns="">
          <p:sp>
            <p:nvSpPr>
              <p:cNvPr id="37893" name="Object 4">
                <a:extLst>
                  <a:ext uri="{FF2B5EF4-FFF2-40B4-BE49-F238E27FC236}">
                    <a16:creationId xmlns:a16="http://schemas.microsoft.com/office/drawing/2014/main" id="{B9049B03-5520-4EB3-BECE-1F1877DAC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16334" y="2643188"/>
                <a:ext cx="6692201" cy="24844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894" name="Oval 5">
            <a:extLst>
              <a:ext uri="{FF2B5EF4-FFF2-40B4-BE49-F238E27FC236}">
                <a16:creationId xmlns:a16="http://schemas.microsoft.com/office/drawing/2014/main" id="{F32075CA-2B16-443F-AD4D-7B14353F7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0280" y="4682532"/>
            <a:ext cx="260560" cy="23351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Tahoma" panose="020B0604030504040204" pitchFamily="34" charset="0"/>
            </a:endParaRPr>
          </a:p>
        </p:txBody>
      </p:sp>
      <p:grpSp>
        <p:nvGrpSpPr>
          <p:cNvPr id="37897" name="组合 13">
            <a:extLst>
              <a:ext uri="{FF2B5EF4-FFF2-40B4-BE49-F238E27FC236}">
                <a16:creationId xmlns:a16="http://schemas.microsoft.com/office/drawing/2014/main" id="{D4E192D6-879E-4386-BB22-25B2D12473E9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37899" name="文本框 14">
              <a:extLst>
                <a:ext uri="{FF2B5EF4-FFF2-40B4-BE49-F238E27FC236}">
                  <a16:creationId xmlns:a16="http://schemas.microsoft.com/office/drawing/2014/main" id="{83148D97-70DB-422A-93DE-1A42F1821B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37900" name="直线连接符 15">
              <a:extLst>
                <a:ext uri="{FF2B5EF4-FFF2-40B4-BE49-F238E27FC236}">
                  <a16:creationId xmlns:a16="http://schemas.microsoft.com/office/drawing/2014/main" id="{6172C70B-511B-41CA-8C58-930BDB21598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37898" name="直线连接符 16">
            <a:extLst>
              <a:ext uri="{FF2B5EF4-FFF2-40B4-BE49-F238E27FC236}">
                <a16:creationId xmlns:a16="http://schemas.microsoft.com/office/drawing/2014/main" id="{AD0832E1-D417-49E1-AB21-CFD78214F1D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225" y="919163"/>
            <a:ext cx="843915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5">
            <a:extLst>
              <a:ext uri="{FF2B5EF4-FFF2-40B4-BE49-F238E27FC236}">
                <a16:creationId xmlns:a16="http://schemas.microsoft.com/office/drawing/2014/main" id="{EEAA12C3-FA7B-4CEB-A0A4-BBCEA0FFC5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E082351-799A-4B36-97D5-605E0AD5C2E9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568322" name="Rectangle 2">
            <a:extLst>
              <a:ext uri="{FF2B5EF4-FFF2-40B4-BE49-F238E27FC236}">
                <a16:creationId xmlns:a16="http://schemas.microsoft.com/office/drawing/2014/main" id="{7E490A81-3CAB-40C8-88A3-6A228F78D7EC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146050"/>
            <a:ext cx="8540750" cy="9112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200"/>
              <a:t>开运算和闭运算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67718D2A-EC25-4821-AE2B-ADA8E71BB549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472448" y="1464741"/>
            <a:ext cx="8439150" cy="449897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2400"/>
              <a:t>开操作：一般会平滑物体的轮廓、</a:t>
            </a:r>
            <a:r>
              <a:rPr lang="zh-CN" altLang="en-US" sz="2400">
                <a:solidFill>
                  <a:schemeClr val="accent5">
                    <a:lumMod val="50000"/>
                  </a:schemeClr>
                </a:solidFill>
              </a:rPr>
              <a:t>断开较窄的</a:t>
            </a:r>
            <a:r>
              <a:rPr lang="zh-CN" altLang="en-US" sz="2400"/>
              <a:t>狭颈并消除细的突出物</a:t>
            </a:r>
            <a:endParaRPr lang="en-US" altLang="zh-CN" sz="2400"/>
          </a:p>
          <a:p>
            <a:pPr eaLnBrk="1" hangingPunct="1">
              <a:defRPr/>
            </a:pPr>
            <a:endParaRPr lang="en-US" altLang="en-US" sz="2400"/>
          </a:p>
          <a:p>
            <a:pPr eaLnBrk="1" hangingPunct="1">
              <a:defRPr/>
            </a:pPr>
            <a:endParaRPr lang="en-US" altLang="en-US" sz="2400"/>
          </a:p>
          <a:p>
            <a:pPr eaLnBrk="1" hangingPunct="1">
              <a:defRPr/>
            </a:pPr>
            <a:r>
              <a:rPr lang="zh-CN" altLang="en-US" sz="2400"/>
              <a:t>闭操作：同样也会平滑轮廓的一部分。但与开操作相反，它通常会</a:t>
            </a:r>
            <a:r>
              <a:rPr lang="zh-CN" altLang="en-US" sz="2400">
                <a:solidFill>
                  <a:schemeClr val="accent5">
                    <a:lumMod val="50000"/>
                  </a:schemeClr>
                </a:solidFill>
              </a:rPr>
              <a:t>弥合较窄的</a:t>
            </a:r>
            <a:r>
              <a:rPr lang="zh-CN" altLang="en-US" sz="2400"/>
              <a:t>间断和细长的沟壑，消除小的孔洞，填补轮廓线中的断裂。</a:t>
            </a:r>
            <a:endParaRPr lang="en-US" altLang="en-US" sz="2400"/>
          </a:p>
        </p:txBody>
      </p:sp>
      <p:grpSp>
        <p:nvGrpSpPr>
          <p:cNvPr id="39941" name="组合 10">
            <a:extLst>
              <a:ext uri="{FF2B5EF4-FFF2-40B4-BE49-F238E27FC236}">
                <a16:creationId xmlns:a16="http://schemas.microsoft.com/office/drawing/2014/main" id="{AE60531F-5DD5-4727-8FE7-817BA68D0809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39943" name="文本框 11">
              <a:extLst>
                <a:ext uri="{FF2B5EF4-FFF2-40B4-BE49-F238E27FC236}">
                  <a16:creationId xmlns:a16="http://schemas.microsoft.com/office/drawing/2014/main" id="{E4A6E507-4263-43F4-BEEE-761BE4140C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39944" name="直线连接符 12">
              <a:extLst>
                <a:ext uri="{FF2B5EF4-FFF2-40B4-BE49-F238E27FC236}">
                  <a16:creationId xmlns:a16="http://schemas.microsoft.com/office/drawing/2014/main" id="{82177954-4417-4A35-9D90-AAC89CF2D26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39942" name="直线连接符 13">
            <a:extLst>
              <a:ext uri="{FF2B5EF4-FFF2-40B4-BE49-F238E27FC236}">
                <a16:creationId xmlns:a16="http://schemas.microsoft.com/office/drawing/2014/main" id="{4F2A1801-FB94-4963-A7CA-23F40580F3C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225" y="919163"/>
            <a:ext cx="843915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Number Placeholder 5">
            <a:extLst>
              <a:ext uri="{FF2B5EF4-FFF2-40B4-BE49-F238E27FC236}">
                <a16:creationId xmlns:a16="http://schemas.microsoft.com/office/drawing/2014/main" id="{DC635157-D99E-4DF0-8007-A7C2A41779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C5992A7-A389-4B04-BD49-DED2B5649B03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569346" name="Rectangle 2">
            <a:extLst>
              <a:ext uri="{FF2B5EF4-FFF2-40B4-BE49-F238E27FC236}">
                <a16:creationId xmlns:a16="http://schemas.microsoft.com/office/drawing/2014/main" id="{EDCA800C-7B35-4A24-A0A0-D76C8654ED29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146050"/>
            <a:ext cx="8540750" cy="9112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200"/>
              <a:t>开运算和闭运算</a:t>
            </a:r>
            <a:endParaRPr lang="en-US" altLang="zh-CN" sz="3200"/>
          </a:p>
        </p:txBody>
      </p:sp>
      <p:grpSp>
        <p:nvGrpSpPr>
          <p:cNvPr id="40964" name="组合 13">
            <a:extLst>
              <a:ext uri="{FF2B5EF4-FFF2-40B4-BE49-F238E27FC236}">
                <a16:creationId xmlns:a16="http://schemas.microsoft.com/office/drawing/2014/main" id="{A5B976B0-D77C-43F1-9CD5-9F917CA8A802}"/>
              </a:ext>
            </a:extLst>
          </p:cNvPr>
          <p:cNvGrpSpPr>
            <a:grpSpLocks/>
          </p:cNvGrpSpPr>
          <p:nvPr/>
        </p:nvGrpSpPr>
        <p:grpSpPr bwMode="auto">
          <a:xfrm>
            <a:off x="343226" y="1281198"/>
            <a:ext cx="6394918" cy="461665"/>
            <a:chOff x="1230313" y="1781107"/>
            <a:chExt cx="6394917" cy="461367"/>
          </a:xfrm>
        </p:grpSpPr>
        <p:sp>
          <p:nvSpPr>
            <p:cNvPr id="40975" name="文本框 3">
              <a:extLst>
                <a:ext uri="{FF2B5EF4-FFF2-40B4-BE49-F238E27FC236}">
                  <a16:creationId xmlns:a16="http://schemas.microsoft.com/office/drawing/2014/main" id="{80ACDB8B-B3C8-4A2E-876D-1FF6F965D4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0313" y="1781107"/>
              <a:ext cx="5820823" cy="461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342900" indent="-342900">
                <a:spcBef>
                  <a:spcPct val="0"/>
                </a:spcBef>
                <a:buClrTx/>
                <a:buSzTx/>
                <a:buFont typeface="Wingdings" panose="05000000000000000000" pitchFamily="2" charset="2"/>
                <a:buChar char="n"/>
              </a:pPr>
              <a:r>
                <a:rPr kumimoji="1" lang="zh-CN" altLang="en-US" sz="2400">
                  <a:latin typeface="Tahoma" panose="020B0604030504040204" pitchFamily="34" charset="0"/>
                </a:rPr>
                <a:t>集合</a:t>
              </a:r>
              <a:r>
                <a:rPr kumimoji="1" lang="en-US" altLang="zh-CN" sz="2400">
                  <a:latin typeface="Tahoma" panose="020B0604030504040204" pitchFamily="34" charset="0"/>
                </a:rPr>
                <a:t>A</a:t>
              </a:r>
              <a:r>
                <a:rPr kumimoji="1" lang="zh-CN" altLang="en-US" sz="2400">
                  <a:latin typeface="Tahoma" panose="020B0604030504040204" pitchFamily="34" charset="0"/>
                </a:rPr>
                <a:t>被结构元素</a:t>
              </a:r>
              <a:r>
                <a:rPr kumimoji="1" lang="en-US" altLang="zh-CN" sz="2400">
                  <a:latin typeface="Tahoma" panose="020B0604030504040204" pitchFamily="34" charset="0"/>
                </a:rPr>
                <a:t>B</a:t>
              </a:r>
              <a:r>
                <a:rPr kumimoji="1" lang="zh-CN" altLang="en-US" sz="2400">
                  <a:latin typeface="Tahoma" panose="020B0604030504040204" pitchFamily="34" charset="0"/>
                </a:rPr>
                <a:t>的形态学开运算记为</a:t>
              </a:r>
            </a:p>
          </p:txBody>
        </p:sp>
        <p:pic>
          <p:nvPicPr>
            <p:cNvPr id="40976" name="图片 5">
              <a:extLst>
                <a:ext uri="{FF2B5EF4-FFF2-40B4-BE49-F238E27FC236}">
                  <a16:creationId xmlns:a16="http://schemas.microsoft.com/office/drawing/2014/main" id="{0398D20B-C14E-47A1-8B57-EFE817CCB9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7530" y="1856045"/>
              <a:ext cx="647700" cy="29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0966" name="图片 8">
            <a:extLst>
              <a:ext uri="{FF2B5EF4-FFF2-40B4-BE49-F238E27FC236}">
                <a16:creationId xmlns:a16="http://schemas.microsoft.com/office/drawing/2014/main" id="{7718191F-A56E-40FC-B21E-CF15BCD7A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551" y="2511970"/>
            <a:ext cx="3878263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7" name="文本框 18">
            <a:extLst>
              <a:ext uri="{FF2B5EF4-FFF2-40B4-BE49-F238E27FC236}">
                <a16:creationId xmlns:a16="http://schemas.microsoft.com/office/drawing/2014/main" id="{43423D63-EA4F-44FC-9952-6B62C699D1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85" y="3867547"/>
            <a:ext cx="58208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indent="-342900">
              <a:spcBef>
                <a:spcPct val="0"/>
              </a:spcBef>
              <a:buClrTx/>
              <a:buSzTx/>
              <a:buFont typeface="Wingdings" panose="05000000000000000000" pitchFamily="2" charset="2"/>
              <a:buChar char="n"/>
            </a:pPr>
            <a:r>
              <a:rPr kumimoji="1" lang="zh-CN" altLang="en-US" sz="2400">
                <a:latin typeface="Tahoma" panose="020B0604030504040204" pitchFamily="34" charset="0"/>
              </a:rPr>
              <a:t>集合</a:t>
            </a:r>
            <a:r>
              <a:rPr kumimoji="1" lang="en-US" altLang="zh-CN" sz="2400">
                <a:latin typeface="Tahoma" panose="020B0604030504040204" pitchFamily="34" charset="0"/>
              </a:rPr>
              <a:t>A</a:t>
            </a:r>
            <a:r>
              <a:rPr kumimoji="1" lang="zh-CN" altLang="en-US" sz="2400">
                <a:latin typeface="Tahoma" panose="020B0604030504040204" pitchFamily="34" charset="0"/>
              </a:rPr>
              <a:t>被结构元素</a:t>
            </a:r>
            <a:r>
              <a:rPr kumimoji="1" lang="en-US" altLang="zh-CN" sz="2400">
                <a:latin typeface="Tahoma" panose="020B0604030504040204" pitchFamily="34" charset="0"/>
              </a:rPr>
              <a:t>B</a:t>
            </a:r>
            <a:r>
              <a:rPr kumimoji="1" lang="zh-CN" altLang="en-US" sz="2400">
                <a:latin typeface="Tahoma" panose="020B0604030504040204" pitchFamily="34" charset="0"/>
              </a:rPr>
              <a:t>的形态学闭运算记为</a:t>
            </a:r>
          </a:p>
        </p:txBody>
      </p:sp>
      <p:pic>
        <p:nvPicPr>
          <p:cNvPr id="40968" name="图片 10">
            <a:extLst>
              <a:ext uri="{FF2B5EF4-FFF2-40B4-BE49-F238E27FC236}">
                <a16:creationId xmlns:a16="http://schemas.microsoft.com/office/drawing/2014/main" id="{F998A47D-A306-46FF-AE41-E45D04478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049" y="3886575"/>
            <a:ext cx="64770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9" name="文本框 21">
            <a:extLst>
              <a:ext uri="{FF2B5EF4-FFF2-40B4-BE49-F238E27FC236}">
                <a16:creationId xmlns:a16="http://schemas.microsoft.com/office/drawing/2014/main" id="{782440B9-7DA9-4647-B407-EF026D915E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622" y="4329212"/>
            <a:ext cx="17235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FF0000"/>
                </a:solidFill>
                <a:latin typeface="Tahoma" panose="020B0604030504040204" pitchFamily="34" charset="0"/>
              </a:rPr>
              <a:t>定义如下：</a:t>
            </a:r>
          </a:p>
        </p:txBody>
      </p:sp>
      <p:pic>
        <p:nvPicPr>
          <p:cNvPr id="40970" name="图片 12">
            <a:extLst>
              <a:ext uri="{FF2B5EF4-FFF2-40B4-BE49-F238E27FC236}">
                <a16:creationId xmlns:a16="http://schemas.microsoft.com/office/drawing/2014/main" id="{6C4EAB8A-9F41-4E69-8629-60EDC9F37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306" y="4876713"/>
            <a:ext cx="35829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0971" name="组合 17">
            <a:extLst>
              <a:ext uri="{FF2B5EF4-FFF2-40B4-BE49-F238E27FC236}">
                <a16:creationId xmlns:a16="http://schemas.microsoft.com/office/drawing/2014/main" id="{F0E5C48C-D427-4A85-A6CF-20ABBE5E0446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40973" name="文本框 18">
              <a:extLst>
                <a:ext uri="{FF2B5EF4-FFF2-40B4-BE49-F238E27FC236}">
                  <a16:creationId xmlns:a16="http://schemas.microsoft.com/office/drawing/2014/main" id="{AF098D77-B18E-45A5-940F-1AEC78FDA5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40974" name="直线连接符 19">
              <a:extLst>
                <a:ext uri="{FF2B5EF4-FFF2-40B4-BE49-F238E27FC236}">
                  <a16:creationId xmlns:a16="http://schemas.microsoft.com/office/drawing/2014/main" id="{642A02B9-4B6D-47E0-8BC5-85CDDA0BE12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40972" name="直线连接符 20">
            <a:extLst>
              <a:ext uri="{FF2B5EF4-FFF2-40B4-BE49-F238E27FC236}">
                <a16:creationId xmlns:a16="http://schemas.microsoft.com/office/drawing/2014/main" id="{5A5BB81B-2663-40F1-BA86-CF47C67E8FC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225" y="919163"/>
            <a:ext cx="843915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文本框 21">
            <a:extLst>
              <a:ext uri="{FF2B5EF4-FFF2-40B4-BE49-F238E27FC236}">
                <a16:creationId xmlns:a16="http://schemas.microsoft.com/office/drawing/2014/main" id="{10E448B5-C5B0-4815-9E6C-30F686BD74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315" y="1867372"/>
            <a:ext cx="17235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FF0000"/>
                </a:solidFill>
                <a:latin typeface="Tahoma" panose="020B0604030504040204" pitchFamily="34" charset="0"/>
              </a:rPr>
              <a:t>定义如下：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5">
            <a:extLst>
              <a:ext uri="{FF2B5EF4-FFF2-40B4-BE49-F238E27FC236}">
                <a16:creationId xmlns:a16="http://schemas.microsoft.com/office/drawing/2014/main" id="{D584EF53-553B-4DE3-BBBF-EEB5E89CD4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955C746-7125-45EF-BB6D-4B5B8B11C06C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572418" name="Rectangle 2">
            <a:extLst>
              <a:ext uri="{FF2B5EF4-FFF2-40B4-BE49-F238E27FC236}">
                <a16:creationId xmlns:a16="http://schemas.microsoft.com/office/drawing/2014/main" id="{BB140A33-FEB6-4CE6-B864-936A344F6475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146050"/>
            <a:ext cx="8540750" cy="9112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200"/>
              <a:t>示例</a:t>
            </a:r>
            <a:r>
              <a:rPr lang="en-US" altLang="zh-CN" sz="3200"/>
              <a:t>: </a:t>
            </a:r>
            <a:r>
              <a:rPr lang="zh-CN" altLang="en-US" sz="3200"/>
              <a:t>开运算</a:t>
            </a:r>
          </a:p>
        </p:txBody>
      </p:sp>
      <p:pic>
        <p:nvPicPr>
          <p:cNvPr id="43013" name="Picture 4">
            <a:extLst>
              <a:ext uri="{FF2B5EF4-FFF2-40B4-BE49-F238E27FC236}">
                <a16:creationId xmlns:a16="http://schemas.microsoft.com/office/drawing/2014/main" id="{7EE09825-C69F-4EFC-AADF-EE640AA29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1433513"/>
            <a:ext cx="8755062" cy="298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4" name="Picture 5">
            <a:extLst>
              <a:ext uri="{FF2B5EF4-FFF2-40B4-BE49-F238E27FC236}">
                <a16:creationId xmlns:a16="http://schemas.microsoft.com/office/drawing/2014/main" id="{258E9EA1-44DA-4F68-9D0E-F4C7AC44C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523"/>
          <a:stretch>
            <a:fillRect/>
          </a:stretch>
        </p:blipFill>
        <p:spPr bwMode="auto">
          <a:xfrm>
            <a:off x="884238" y="4660900"/>
            <a:ext cx="766762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7" name="文本框 1">
            <a:extLst>
              <a:ext uri="{FF2B5EF4-FFF2-40B4-BE49-F238E27FC236}">
                <a16:creationId xmlns:a16="http://schemas.microsoft.com/office/drawing/2014/main" id="{5D46E244-038E-4D7A-AF67-F48E19A00C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5222875"/>
            <a:ext cx="850741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>
                <a:latin typeface="Tahoma" panose="020B0604030504040204" pitchFamily="34" charset="0"/>
              </a:rPr>
              <a:t>图</a:t>
            </a:r>
            <a:r>
              <a:rPr kumimoji="1" lang="en-US" altLang="zh-CN" sz="1600">
                <a:latin typeface="Tahoma" panose="020B0604030504040204" pitchFamily="34" charset="0"/>
              </a:rPr>
              <a:t>(a)</a:t>
            </a:r>
            <a:r>
              <a:rPr kumimoji="1" lang="zh-CN" altLang="en-US" sz="1600">
                <a:latin typeface="Tahoma" panose="020B0604030504040204" pitchFamily="34" charset="0"/>
              </a:rPr>
              <a:t>结构元</a:t>
            </a:r>
            <a:r>
              <a:rPr kumimoji="1" lang="en-US" altLang="zh-CN" sz="1600">
                <a:latin typeface="Tahoma" panose="020B0604030504040204" pitchFamily="34" charset="0"/>
              </a:rPr>
              <a:t>B</a:t>
            </a:r>
            <a:r>
              <a:rPr kumimoji="1" lang="zh-CN" altLang="en-US" sz="1600">
                <a:latin typeface="Tahoma" panose="020B0604030504040204" pitchFamily="34" charset="0"/>
              </a:rPr>
              <a:t>沿着集合</a:t>
            </a:r>
            <a:r>
              <a:rPr kumimoji="1" lang="en-US" altLang="zh-CN" sz="1600">
                <a:latin typeface="Tahoma" panose="020B0604030504040204" pitchFamily="34" charset="0"/>
              </a:rPr>
              <a:t>A</a:t>
            </a:r>
            <a:r>
              <a:rPr kumimoji="1" lang="zh-CN" altLang="en-US" sz="1600">
                <a:latin typeface="Tahoma" panose="020B0604030504040204" pitchFamily="34" charset="0"/>
              </a:rPr>
              <a:t>的内部边界滚动一周。</a:t>
            </a:r>
            <a:r>
              <a:rPr kumimoji="1" lang="en-US" altLang="zh-CN" sz="1600">
                <a:latin typeface="Tahoma" panose="020B0604030504040204" pitchFamily="34" charset="0"/>
              </a:rPr>
              <a:t>(b)</a:t>
            </a:r>
            <a:r>
              <a:rPr kumimoji="1" lang="zh-CN" altLang="en-US" sz="1600">
                <a:latin typeface="Tahoma" panose="020B0604030504040204" pitchFamily="34" charset="0"/>
              </a:rPr>
              <a:t>结构元</a:t>
            </a:r>
            <a:r>
              <a:rPr kumimoji="1" lang="en-US" altLang="zh-CN" sz="1600">
                <a:latin typeface="Tahoma" panose="020B0604030504040204" pitchFamily="34" charset="0"/>
              </a:rPr>
              <a:t>B</a:t>
            </a:r>
            <a:r>
              <a:rPr kumimoji="1" lang="zh-CN" altLang="en-US" sz="1600">
                <a:latin typeface="Tahoma" panose="020B0604030504040204" pitchFamily="34" charset="0"/>
              </a:rPr>
              <a:t>。</a:t>
            </a:r>
            <a:r>
              <a:rPr kumimoji="1" lang="en-US" altLang="zh-CN" sz="1600">
                <a:latin typeface="Tahoma" panose="020B0604030504040204" pitchFamily="34" charset="0"/>
              </a:rPr>
              <a:t>(c)</a:t>
            </a:r>
            <a:r>
              <a:rPr kumimoji="1" lang="zh-CN" altLang="en-US" sz="1600">
                <a:latin typeface="Tahoma" panose="020B0604030504040204" pitchFamily="34" charset="0"/>
              </a:rPr>
              <a:t>粗线条表示开运算结果的外部边界 </a:t>
            </a:r>
            <a:r>
              <a:rPr kumimoji="1" lang="en-US" altLang="zh-CN" sz="1600">
                <a:latin typeface="Tahoma" panose="020B0604030504040204" pitchFamily="34" charset="0"/>
              </a:rPr>
              <a:t>(d)</a:t>
            </a:r>
            <a:r>
              <a:rPr kumimoji="1" lang="zh-CN" altLang="en-US" sz="1600">
                <a:latin typeface="Tahoma" panose="020B0604030504040204" pitchFamily="34" charset="0"/>
              </a:rPr>
              <a:t>开运算的结果（阴影区域）。为了方便区分，我们在</a:t>
            </a:r>
            <a:r>
              <a:rPr kumimoji="1" lang="en-US" altLang="zh-CN" sz="1600">
                <a:latin typeface="Tahoma" panose="020B0604030504040204" pitchFamily="34" charset="0"/>
              </a:rPr>
              <a:t>(a)</a:t>
            </a:r>
            <a:r>
              <a:rPr kumimoji="1" lang="zh-CN" altLang="en-US" sz="1600">
                <a:latin typeface="Tahoma" panose="020B0604030504040204" pitchFamily="34" charset="0"/>
              </a:rPr>
              <a:t>中没有将</a:t>
            </a:r>
            <a:r>
              <a:rPr kumimoji="1" lang="en-US" altLang="zh-CN" sz="1600">
                <a:latin typeface="Tahoma" panose="020B0604030504040204" pitchFamily="34" charset="0"/>
              </a:rPr>
              <a:t>A</a:t>
            </a:r>
            <a:r>
              <a:rPr kumimoji="1" lang="zh-CN" altLang="en-US" sz="1600">
                <a:latin typeface="Tahoma" panose="020B0604030504040204" pitchFamily="34" charset="0"/>
              </a:rPr>
              <a:t>加上阴影。</a:t>
            </a:r>
          </a:p>
        </p:txBody>
      </p:sp>
      <p:grpSp>
        <p:nvGrpSpPr>
          <p:cNvPr id="43018" name="组合 14">
            <a:extLst>
              <a:ext uri="{FF2B5EF4-FFF2-40B4-BE49-F238E27FC236}">
                <a16:creationId xmlns:a16="http://schemas.microsoft.com/office/drawing/2014/main" id="{8F0E8E80-43A9-4CE2-B40A-0002E2702062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43020" name="文本框 15">
              <a:extLst>
                <a:ext uri="{FF2B5EF4-FFF2-40B4-BE49-F238E27FC236}">
                  <a16:creationId xmlns:a16="http://schemas.microsoft.com/office/drawing/2014/main" id="{2CA57B76-1934-4970-85F7-E18D94C652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43021" name="直线连接符 16">
              <a:extLst>
                <a:ext uri="{FF2B5EF4-FFF2-40B4-BE49-F238E27FC236}">
                  <a16:creationId xmlns:a16="http://schemas.microsoft.com/office/drawing/2014/main" id="{C6F5B370-C452-47B3-AA73-6A1079D92E0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43019" name="直线连接符 17">
            <a:extLst>
              <a:ext uri="{FF2B5EF4-FFF2-40B4-BE49-F238E27FC236}">
                <a16:creationId xmlns:a16="http://schemas.microsoft.com/office/drawing/2014/main" id="{6108E4C6-DE40-4E43-9152-0028A312BC5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225" y="919163"/>
            <a:ext cx="843915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0653257C-AA92-47BE-ACD9-A3633D4DA7FE}"/>
              </a:ext>
            </a:extLst>
          </p:cNvPr>
          <p:cNvSpPr/>
          <p:nvPr/>
        </p:nvSpPr>
        <p:spPr>
          <a:xfrm>
            <a:off x="4267200" y="103220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/>
              <a:t>该公式的几何意义更加明确：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2AF5B34-D0E8-4DEF-96EA-B1629D710E07}"/>
              </a:ext>
            </a:extLst>
          </p:cNvPr>
          <p:cNvSpPr/>
          <p:nvPr/>
        </p:nvSpPr>
        <p:spPr bwMode="auto">
          <a:xfrm>
            <a:off x="2921198" y="2794142"/>
            <a:ext cx="487362" cy="446424"/>
          </a:xfrm>
          <a:prstGeom prst="ellipse">
            <a:avLst/>
          </a:prstGeom>
          <a:noFill/>
          <a:ln w="254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5">
            <a:extLst>
              <a:ext uri="{FF2B5EF4-FFF2-40B4-BE49-F238E27FC236}">
                <a16:creationId xmlns:a16="http://schemas.microsoft.com/office/drawing/2014/main" id="{AA3454A6-38AD-46EE-847A-63C5E32447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78FE9F4-0A3A-4A6D-95E7-F74DDB804A67}" type="slidenum">
              <a:rPr lang="en-US" altLang="en-US"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DFB6E096-CCAE-4C6D-A692-7B69AE66F773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636877" y="1348731"/>
            <a:ext cx="4210086" cy="4498975"/>
          </a:xfrm>
        </p:spPr>
        <p:txBody>
          <a:bodyPr/>
          <a:lstStyle/>
          <a:p>
            <a:pPr eaLnBrk="1" hangingPunct="1"/>
            <a:r>
              <a:rPr lang="zh-CN" altLang="en-US">
                <a:effectLst/>
              </a:rPr>
              <a:t>概述</a:t>
            </a:r>
            <a:endParaRPr lang="en-US" altLang="en-US">
              <a:effectLst/>
            </a:endParaRPr>
          </a:p>
          <a:p>
            <a:pPr eaLnBrk="1" hangingPunct="1"/>
            <a:r>
              <a:rPr lang="zh-CN" altLang="en-US">
                <a:effectLst/>
              </a:rPr>
              <a:t>结构元</a:t>
            </a:r>
            <a:endParaRPr lang="en-US" altLang="zh-CN">
              <a:effectLst/>
            </a:endParaRPr>
          </a:p>
          <a:p>
            <a:pPr lvl="1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00">
                <a:effectLst/>
              </a:rPr>
              <a:t>结构元的定义</a:t>
            </a:r>
            <a:endParaRPr lang="en-US" altLang="zh-CN" sz="2400">
              <a:effectLst/>
            </a:endParaRPr>
          </a:p>
          <a:p>
            <a:pPr lvl="1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00">
                <a:effectLst/>
              </a:rPr>
              <a:t>腐蚀和膨胀</a:t>
            </a:r>
            <a:endParaRPr lang="en-US" altLang="zh-CN" sz="2400">
              <a:effectLst/>
            </a:endParaRPr>
          </a:p>
          <a:p>
            <a:pPr lvl="1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00">
                <a:effectLst/>
              </a:rPr>
              <a:t>开操作和闭操作</a:t>
            </a:r>
            <a:endParaRPr lang="en-US" altLang="zh-CN" sz="2400">
              <a:effectLst/>
            </a:endParaRPr>
          </a:p>
          <a:p>
            <a:pPr lvl="1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00">
                <a:effectLst/>
              </a:rPr>
              <a:t>击中与不击中</a:t>
            </a:r>
            <a:endParaRPr lang="en-US" altLang="zh-CN" sz="2400">
              <a:effectLst/>
            </a:endParaRPr>
          </a:p>
        </p:txBody>
      </p:sp>
      <p:grpSp>
        <p:nvGrpSpPr>
          <p:cNvPr id="17413" name="组合 8">
            <a:extLst>
              <a:ext uri="{FF2B5EF4-FFF2-40B4-BE49-F238E27FC236}">
                <a16:creationId xmlns:a16="http://schemas.microsoft.com/office/drawing/2014/main" id="{1754B22B-550F-4ABE-99DF-6AD4F9DB7C02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17415" name="文本框 3">
              <a:extLst>
                <a:ext uri="{FF2B5EF4-FFF2-40B4-BE49-F238E27FC236}">
                  <a16:creationId xmlns:a16="http://schemas.microsoft.com/office/drawing/2014/main" id="{7DFDE0A4-3016-41AB-92E7-B4E5100D89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17416" name="直线连接符 5">
              <a:extLst>
                <a:ext uri="{FF2B5EF4-FFF2-40B4-BE49-F238E27FC236}">
                  <a16:creationId xmlns:a16="http://schemas.microsoft.com/office/drawing/2014/main" id="{E468D683-596E-4173-B638-22744CC7E5B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7414" name="直线连接符 15">
            <a:extLst>
              <a:ext uri="{FF2B5EF4-FFF2-40B4-BE49-F238E27FC236}">
                <a16:creationId xmlns:a16="http://schemas.microsoft.com/office/drawing/2014/main" id="{0E20D9A8-88E8-4637-9929-17EF9947AA6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225" y="919163"/>
            <a:ext cx="843915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ectangle 3">
            <a:extLst>
              <a:ext uri="{FF2B5EF4-FFF2-40B4-BE49-F238E27FC236}">
                <a16:creationId xmlns:a16="http://schemas.microsoft.com/office/drawing/2014/main" id="{85004200-BFFF-4F54-8B6D-22E92217A472}"/>
              </a:ext>
            </a:extLst>
          </p:cNvPr>
          <p:cNvSpPr txBox="1">
            <a:spLocks noRot="1" noChangeArrowheads="1"/>
          </p:cNvSpPr>
          <p:nvPr/>
        </p:nvSpPr>
        <p:spPr bwMode="auto">
          <a:xfrm>
            <a:off x="4715274" y="1266032"/>
            <a:ext cx="4127101" cy="44989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>
                <a:effectLst/>
              </a:rPr>
              <a:t>形态学算法</a:t>
            </a:r>
            <a:endParaRPr lang="en-US" altLang="zh-CN">
              <a:effectLst/>
            </a:endParaRPr>
          </a:p>
          <a:p>
            <a:pPr lvl="1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00">
                <a:effectLst/>
              </a:rPr>
              <a:t>边界提取</a:t>
            </a:r>
            <a:endParaRPr lang="en-US" altLang="zh-CN" sz="2400">
              <a:effectLst/>
            </a:endParaRPr>
          </a:p>
          <a:p>
            <a:pPr lvl="1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00">
                <a:effectLst/>
              </a:rPr>
              <a:t>孔洞填充</a:t>
            </a:r>
            <a:endParaRPr lang="en-US" altLang="zh-CN" sz="2400">
              <a:effectLst/>
            </a:endParaRPr>
          </a:p>
          <a:p>
            <a:pPr lvl="1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00">
                <a:effectLst/>
              </a:rPr>
              <a:t>连通分量的提取</a:t>
            </a:r>
            <a:endParaRPr lang="en-US" altLang="zh-CN" sz="2400">
              <a:effectLst/>
            </a:endParaRPr>
          </a:p>
          <a:p>
            <a:pPr lvl="1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00">
                <a:effectLst/>
              </a:rPr>
              <a:t>凸包</a:t>
            </a:r>
            <a:endParaRPr lang="en-US" altLang="zh-CN" sz="2400">
              <a:effectLst/>
            </a:endParaRPr>
          </a:p>
          <a:p>
            <a:pPr lvl="1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00">
                <a:effectLst/>
              </a:rPr>
              <a:t>细化和粗化</a:t>
            </a:r>
            <a:endParaRPr lang="en-US" altLang="zh-CN" sz="2400">
              <a:effectLst/>
            </a:endParaRPr>
          </a:p>
          <a:p>
            <a:pPr lvl="1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00">
                <a:effectLst/>
              </a:rPr>
              <a:t>骨架</a:t>
            </a:r>
            <a:endParaRPr lang="en-US" altLang="zh-CN" sz="2400">
              <a:effectLst/>
            </a:endParaRPr>
          </a:p>
          <a:p>
            <a:pPr lvl="1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00">
                <a:effectLst/>
              </a:rPr>
              <a:t>裁剪</a:t>
            </a:r>
            <a:endParaRPr lang="en-US" altLang="zh-CN" sz="2400">
              <a:effectLst/>
            </a:endParaRPr>
          </a:p>
          <a:p>
            <a:pPr lvl="1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00">
                <a:effectLst/>
              </a:rPr>
              <a:t>形态学重建</a:t>
            </a:r>
            <a:endParaRPr lang="en-US" altLang="zh-CN">
              <a:effectLst/>
            </a:endParaRPr>
          </a:p>
          <a:p>
            <a:pPr eaLnBrk="1" hangingPunct="1"/>
            <a:r>
              <a:rPr lang="zh-CN" altLang="en-US">
                <a:effectLst/>
              </a:rPr>
              <a:t>灰度级形态学算法</a:t>
            </a:r>
            <a:endParaRPr lang="en-US" altLang="zh-CN">
              <a:effectLst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6" name="Picture 4">
            <a:extLst>
              <a:ext uri="{FF2B5EF4-FFF2-40B4-BE49-F238E27FC236}">
                <a16:creationId xmlns:a16="http://schemas.microsoft.com/office/drawing/2014/main" id="{78BBA6D0-D416-4AAF-B9C5-2B0EB7344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04" y="1495425"/>
            <a:ext cx="8505825" cy="234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4" name="Slide Number Placeholder 5">
            <a:extLst>
              <a:ext uri="{FF2B5EF4-FFF2-40B4-BE49-F238E27FC236}">
                <a16:creationId xmlns:a16="http://schemas.microsoft.com/office/drawing/2014/main" id="{9D4F9D5D-961F-4397-B9FB-D724E1046A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D663C9C-2DE3-4D34-B72B-07D9346B5D59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573442" name="Rectangle 2">
            <a:extLst>
              <a:ext uri="{FF2B5EF4-FFF2-40B4-BE49-F238E27FC236}">
                <a16:creationId xmlns:a16="http://schemas.microsoft.com/office/drawing/2014/main" id="{C96819B3-E03E-4DE7-A9BA-B66E810FEA6E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146050"/>
            <a:ext cx="8540750" cy="9112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200"/>
              <a:t>示例：闭运算</a:t>
            </a:r>
          </a:p>
        </p:txBody>
      </p:sp>
      <p:pic>
        <p:nvPicPr>
          <p:cNvPr id="44037" name="Picture 5">
            <a:extLst>
              <a:ext uri="{FF2B5EF4-FFF2-40B4-BE49-F238E27FC236}">
                <a16:creationId xmlns:a16="http://schemas.microsoft.com/office/drawing/2014/main" id="{59FD5836-AA25-4EE8-BAE1-A18F03E26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01"/>
          <a:stretch>
            <a:fillRect/>
          </a:stretch>
        </p:blipFill>
        <p:spPr bwMode="auto">
          <a:xfrm>
            <a:off x="357188" y="3949700"/>
            <a:ext cx="8456612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9" name="文本框 1">
            <a:extLst>
              <a:ext uri="{FF2B5EF4-FFF2-40B4-BE49-F238E27FC236}">
                <a16:creationId xmlns:a16="http://schemas.microsoft.com/office/drawing/2014/main" id="{5702F7A4-DECC-41F6-BA3C-1D9A92408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530725"/>
            <a:ext cx="8356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>
                <a:latin typeface="Tahoma" panose="020B0604030504040204" pitchFamily="34" charset="0"/>
              </a:rPr>
              <a:t>图</a:t>
            </a:r>
            <a:r>
              <a:rPr kumimoji="1" lang="en-US" altLang="zh-CN" sz="1800">
                <a:latin typeface="Tahoma" panose="020B0604030504040204" pitchFamily="34" charset="0"/>
              </a:rPr>
              <a:t>(a)</a:t>
            </a:r>
            <a:r>
              <a:rPr kumimoji="1" lang="zh-CN" altLang="en-US" sz="1800">
                <a:latin typeface="Tahoma" panose="020B0604030504040204" pitchFamily="34" charset="0"/>
              </a:rPr>
              <a:t>结构元</a:t>
            </a:r>
            <a:r>
              <a:rPr kumimoji="1" lang="en-US" altLang="zh-CN" sz="1800">
                <a:latin typeface="Tahoma" panose="020B0604030504040204" pitchFamily="34" charset="0"/>
              </a:rPr>
              <a:t>B</a:t>
            </a:r>
            <a:r>
              <a:rPr kumimoji="1" lang="zh-CN" altLang="en-US" sz="1800">
                <a:latin typeface="Tahoma" panose="020B0604030504040204" pitchFamily="34" charset="0"/>
              </a:rPr>
              <a:t>沿着集合</a:t>
            </a:r>
            <a:r>
              <a:rPr kumimoji="1" lang="en-US" altLang="zh-CN" sz="1800">
                <a:latin typeface="Tahoma" panose="020B0604030504040204" pitchFamily="34" charset="0"/>
              </a:rPr>
              <a:t>A</a:t>
            </a:r>
            <a:r>
              <a:rPr kumimoji="1" lang="zh-CN" altLang="en-US" sz="1800">
                <a:latin typeface="Tahoma" panose="020B0604030504040204" pitchFamily="34" charset="0"/>
              </a:rPr>
              <a:t>的外部边界滚动一周。结构元为</a:t>
            </a:r>
            <a:r>
              <a:rPr kumimoji="1" lang="en-US" altLang="zh-CN" sz="1800">
                <a:latin typeface="Tahoma" panose="020B0604030504040204" pitchFamily="34" charset="0"/>
              </a:rPr>
              <a:t>B</a:t>
            </a:r>
            <a:r>
              <a:rPr kumimoji="1" lang="zh-CN" altLang="en-US" sz="1800">
                <a:latin typeface="Tahoma" panose="020B0604030504040204" pitchFamily="34" charset="0"/>
              </a:rPr>
              <a:t>。</a:t>
            </a:r>
            <a:r>
              <a:rPr kumimoji="1" lang="en-US" altLang="zh-CN" sz="1800">
                <a:latin typeface="Tahoma" panose="020B0604030504040204" pitchFamily="34" charset="0"/>
              </a:rPr>
              <a:t> (b)</a:t>
            </a:r>
            <a:r>
              <a:rPr kumimoji="1" lang="zh-CN" altLang="en-US" sz="1800">
                <a:latin typeface="Tahoma" panose="020B0604030504040204" pitchFamily="34" charset="0"/>
              </a:rPr>
              <a:t>粗线条表示闭运算结果的外部边界。</a:t>
            </a:r>
            <a:r>
              <a:rPr kumimoji="1" lang="en-US" altLang="zh-CN" sz="1800">
                <a:latin typeface="Tahoma" panose="020B0604030504040204" pitchFamily="34" charset="0"/>
              </a:rPr>
              <a:t>(c)</a:t>
            </a:r>
            <a:r>
              <a:rPr kumimoji="1" lang="zh-CN" altLang="en-US" sz="1800">
                <a:latin typeface="Tahoma" panose="020B0604030504040204" pitchFamily="34" charset="0"/>
              </a:rPr>
              <a:t>闭运算的结果（阴影区域）。</a:t>
            </a:r>
          </a:p>
        </p:txBody>
      </p:sp>
      <p:grpSp>
        <p:nvGrpSpPr>
          <p:cNvPr id="44040" name="组合 12">
            <a:extLst>
              <a:ext uri="{FF2B5EF4-FFF2-40B4-BE49-F238E27FC236}">
                <a16:creationId xmlns:a16="http://schemas.microsoft.com/office/drawing/2014/main" id="{B5B4D4CA-30FF-48E4-924D-531F2ADE88BF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44042" name="文本框 13">
              <a:extLst>
                <a:ext uri="{FF2B5EF4-FFF2-40B4-BE49-F238E27FC236}">
                  <a16:creationId xmlns:a16="http://schemas.microsoft.com/office/drawing/2014/main" id="{196B1140-BD4B-4A54-9211-A65736BA20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44043" name="直线连接符 14">
              <a:extLst>
                <a:ext uri="{FF2B5EF4-FFF2-40B4-BE49-F238E27FC236}">
                  <a16:creationId xmlns:a16="http://schemas.microsoft.com/office/drawing/2014/main" id="{C0164386-1D89-4F0A-B741-89D3E86C7B4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44041" name="直线连接符 15">
            <a:extLst>
              <a:ext uri="{FF2B5EF4-FFF2-40B4-BE49-F238E27FC236}">
                <a16:creationId xmlns:a16="http://schemas.microsoft.com/office/drawing/2014/main" id="{7CC582ED-B2BE-4718-B412-3B4B75426DB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225" y="919163"/>
            <a:ext cx="843915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椭圆 1">
            <a:extLst>
              <a:ext uri="{FF2B5EF4-FFF2-40B4-BE49-F238E27FC236}">
                <a16:creationId xmlns:a16="http://schemas.microsoft.com/office/drawing/2014/main" id="{1FA6EF35-D621-4D32-A83A-6AD7BE83E194}"/>
              </a:ext>
            </a:extLst>
          </p:cNvPr>
          <p:cNvSpPr/>
          <p:nvPr/>
        </p:nvSpPr>
        <p:spPr bwMode="auto">
          <a:xfrm>
            <a:off x="552377" y="2101798"/>
            <a:ext cx="464272" cy="464272"/>
          </a:xfrm>
          <a:prstGeom prst="ellipse">
            <a:avLst/>
          </a:prstGeom>
          <a:noFill/>
          <a:ln w="952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B969AEB6-FE4B-42E2-A067-835FB8875208}"/>
              </a:ext>
            </a:extLst>
          </p:cNvPr>
          <p:cNvSpPr/>
          <p:nvPr/>
        </p:nvSpPr>
        <p:spPr bwMode="auto">
          <a:xfrm>
            <a:off x="1745674" y="2940630"/>
            <a:ext cx="72737" cy="72737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131F269-2E41-48D5-BE18-98BA3BBFFB43}"/>
              </a:ext>
            </a:extLst>
          </p:cNvPr>
          <p:cNvCxnSpPr>
            <a:cxnSpLocks/>
          </p:cNvCxnSpPr>
          <p:nvPr/>
        </p:nvCxnSpPr>
        <p:spPr bwMode="auto">
          <a:xfrm>
            <a:off x="436418" y="1882275"/>
            <a:ext cx="696191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215C7E8F-B92E-4C6C-BEA6-8DCC32556264}"/>
              </a:ext>
            </a:extLst>
          </p:cNvPr>
          <p:cNvCxnSpPr>
            <a:cxnSpLocks/>
          </p:cNvCxnSpPr>
          <p:nvPr/>
        </p:nvCxnSpPr>
        <p:spPr bwMode="auto">
          <a:xfrm>
            <a:off x="1132609" y="1882275"/>
            <a:ext cx="663694" cy="108499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EDFB6B76-2693-4DAC-AE2D-20301BEBEDF6}"/>
              </a:ext>
            </a:extLst>
          </p:cNvPr>
          <p:cNvCxnSpPr>
            <a:cxnSpLocks/>
            <a:endCxn id="3" idx="4"/>
          </p:cNvCxnSpPr>
          <p:nvPr/>
        </p:nvCxnSpPr>
        <p:spPr bwMode="auto">
          <a:xfrm flipH="1">
            <a:off x="1782043" y="1882275"/>
            <a:ext cx="707419" cy="113109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F752E810-75CE-4F14-9941-ACFC383A4A01}"/>
              </a:ext>
            </a:extLst>
          </p:cNvPr>
          <p:cNvCxnSpPr>
            <a:cxnSpLocks/>
          </p:cNvCxnSpPr>
          <p:nvPr/>
        </p:nvCxnSpPr>
        <p:spPr bwMode="auto">
          <a:xfrm>
            <a:off x="2489462" y="1882275"/>
            <a:ext cx="6623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4 0.00186 L 0.03455 0.00047 L 0.09948 0.13936 L 0.10382 0.1463 L 0.10695 0.15209 L 0.11233 0.15625 L 0.1165 0.15764 L 0.12292 0.15926 L 0.13559 0.15764 L 0.13785 0.15209 L 0.13785 0.15232 L 0.14636 0.14352 L 0.15052 0.13218 L 0.21007 0.00047 L 0.24532 0.00186 " pathEditMode="relative" rAng="0" ptsTypes="AAAAAAAAAAAAAAA"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70" y="7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Number Placeholder 5">
            <a:extLst>
              <a:ext uri="{FF2B5EF4-FFF2-40B4-BE49-F238E27FC236}">
                <a16:creationId xmlns:a16="http://schemas.microsoft.com/office/drawing/2014/main" id="{EDEED509-F7AC-48FD-8044-B8A6052F48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2B812BD-1A38-4479-8A47-80FC1B8B8D1B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pic>
        <p:nvPicPr>
          <p:cNvPr id="48131" name="Picture 5">
            <a:extLst>
              <a:ext uri="{FF2B5EF4-FFF2-40B4-BE49-F238E27FC236}">
                <a16:creationId xmlns:a16="http://schemas.microsoft.com/office/drawing/2014/main" id="{3804D983-3545-4325-8FE3-A5B38D9A6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97"/>
          <a:stretch>
            <a:fillRect/>
          </a:stretch>
        </p:blipFill>
        <p:spPr bwMode="auto">
          <a:xfrm>
            <a:off x="6989763" y="646113"/>
            <a:ext cx="1998662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2" name="Picture 4">
            <a:extLst>
              <a:ext uri="{FF2B5EF4-FFF2-40B4-BE49-F238E27FC236}">
                <a16:creationId xmlns:a16="http://schemas.microsoft.com/office/drawing/2014/main" id="{F83A2DF0-B8B0-4512-8302-8CB0F6D9E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5" y="360363"/>
            <a:ext cx="6340475" cy="547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8" name="文本框 1">
            <a:extLst>
              <a:ext uri="{FF2B5EF4-FFF2-40B4-BE49-F238E27FC236}">
                <a16:creationId xmlns:a16="http://schemas.microsoft.com/office/drawing/2014/main" id="{22B3E2CB-D967-417A-9B3B-67E01996F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9763" y="1801813"/>
            <a:ext cx="1998662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>
                <a:latin typeface="Tahoma" panose="020B0604030504040204" pitchFamily="34" charset="0"/>
              </a:rPr>
              <a:t>图：</a:t>
            </a:r>
            <a:endParaRPr kumimoji="1" lang="en-US" altLang="zh-CN" sz="160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>
                <a:latin typeface="Tahoma" panose="020B0604030504040204" pitchFamily="34" charset="0"/>
              </a:rPr>
              <a:t>(a)</a:t>
            </a:r>
            <a:r>
              <a:rPr kumimoji="1" lang="zh-CN" altLang="en-US" sz="1600">
                <a:latin typeface="Tahoma" panose="020B0604030504040204" pitchFamily="34" charset="0"/>
              </a:rPr>
              <a:t>带有噪声的图像</a:t>
            </a:r>
            <a:endParaRPr kumimoji="1" lang="en-US" altLang="zh-CN" sz="160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>
                <a:latin typeface="Tahoma" panose="020B0604030504040204" pitchFamily="34" charset="0"/>
              </a:rPr>
              <a:t>(b)</a:t>
            </a:r>
            <a:r>
              <a:rPr kumimoji="1" lang="zh-CN" altLang="en-US" sz="1600">
                <a:latin typeface="Tahoma" panose="020B0604030504040204" pitchFamily="34" charset="0"/>
              </a:rPr>
              <a:t>结构元</a:t>
            </a:r>
            <a:endParaRPr kumimoji="1" lang="en-US" altLang="zh-CN" sz="160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>
                <a:latin typeface="Tahoma" panose="020B0604030504040204" pitchFamily="34" charset="0"/>
              </a:rPr>
              <a:t>(c)</a:t>
            </a:r>
            <a:r>
              <a:rPr kumimoji="1" lang="zh-CN" altLang="en-US" sz="1600">
                <a:latin typeface="Tahoma" panose="020B0604030504040204" pitchFamily="34" charset="0"/>
              </a:rPr>
              <a:t>腐蚀的图像</a:t>
            </a:r>
            <a:endParaRPr kumimoji="1" lang="en-US" altLang="zh-CN" sz="160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>
                <a:latin typeface="Tahoma" panose="020B0604030504040204" pitchFamily="34" charset="0"/>
              </a:rPr>
              <a:t>(d)</a:t>
            </a:r>
            <a:r>
              <a:rPr kumimoji="1" lang="zh-CN" altLang="en-US" sz="1600">
                <a:latin typeface="Tahoma" panose="020B0604030504040204" pitchFamily="34" charset="0"/>
              </a:rPr>
              <a:t>开运算后的结果</a:t>
            </a:r>
            <a:endParaRPr kumimoji="1" lang="en-US" altLang="zh-CN" sz="160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>
                <a:latin typeface="Tahoma" panose="020B0604030504040204" pitchFamily="34" charset="0"/>
              </a:rPr>
              <a:t>(e)</a:t>
            </a:r>
            <a:r>
              <a:rPr kumimoji="1" lang="zh-CN" altLang="en-US" sz="1600">
                <a:latin typeface="Tahoma" panose="020B0604030504040204" pitchFamily="34" charset="0"/>
              </a:rPr>
              <a:t>开运算后、再经过膨胀后的图像</a:t>
            </a:r>
            <a:endParaRPr kumimoji="1" lang="en-US" altLang="zh-CN" sz="160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>
                <a:latin typeface="Tahoma" panose="020B0604030504040204" pitchFamily="34" charset="0"/>
              </a:rPr>
              <a:t>(f)</a:t>
            </a:r>
            <a:r>
              <a:rPr kumimoji="1" lang="zh-CN" altLang="en-US" sz="1600">
                <a:latin typeface="Tahoma" panose="020B0604030504040204" pitchFamily="34" charset="0"/>
              </a:rPr>
              <a:t>最后，再做一次闭运算得到的图像</a:t>
            </a:r>
          </a:p>
        </p:txBody>
      </p:sp>
      <p:grpSp>
        <p:nvGrpSpPr>
          <p:cNvPr id="48139" name="组合 17">
            <a:extLst>
              <a:ext uri="{FF2B5EF4-FFF2-40B4-BE49-F238E27FC236}">
                <a16:creationId xmlns:a16="http://schemas.microsoft.com/office/drawing/2014/main" id="{B37571BB-131B-482A-838A-3DDCC7DE055A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48140" name="文本框 18">
              <a:extLst>
                <a:ext uri="{FF2B5EF4-FFF2-40B4-BE49-F238E27FC236}">
                  <a16:creationId xmlns:a16="http://schemas.microsoft.com/office/drawing/2014/main" id="{70CC8E38-C792-4C95-8DAC-80FC872C0A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48141" name="直线连接符 19">
              <a:extLst>
                <a:ext uri="{FF2B5EF4-FFF2-40B4-BE49-F238E27FC236}">
                  <a16:creationId xmlns:a16="http://schemas.microsoft.com/office/drawing/2014/main" id="{11F314A4-8774-42D5-B39E-55C4BD84A39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Number Placeholder 5">
            <a:extLst>
              <a:ext uri="{FF2B5EF4-FFF2-40B4-BE49-F238E27FC236}">
                <a16:creationId xmlns:a16="http://schemas.microsoft.com/office/drawing/2014/main" id="{54BF681B-70B8-4E28-9078-37F5DC237E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79469E3-0372-46E8-AB29-E9453726D8CA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575490" name="Rectangle 2">
            <a:extLst>
              <a:ext uri="{FF2B5EF4-FFF2-40B4-BE49-F238E27FC236}">
                <a16:creationId xmlns:a16="http://schemas.microsoft.com/office/drawing/2014/main" id="{3F97B5AE-ABF2-4E2D-ABBF-DAF227685404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146050"/>
            <a:ext cx="8540750" cy="9112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200"/>
              <a:t>开运算和闭运算的对偶性</a:t>
            </a:r>
          </a:p>
        </p:txBody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3CC2A26E-911E-45A4-8DF0-39EF54F2056E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403225" y="1335087"/>
            <a:ext cx="8540750" cy="4498975"/>
          </a:xfrm>
        </p:spPr>
        <p:txBody>
          <a:bodyPr/>
          <a:lstStyle/>
          <a:p>
            <a:pPr eaLnBrk="1" hangingPunct="1"/>
            <a:r>
              <a:rPr lang="zh-CN" altLang="en-US" sz="2400">
                <a:effectLst/>
              </a:rPr>
              <a:t>开运算和闭运算在集合、互补和映射方面是相互对偶的</a:t>
            </a:r>
            <a:endParaRPr lang="en-US" altLang="en-US" sz="2400">
              <a:effectLst/>
            </a:endParaRPr>
          </a:p>
          <a:p>
            <a:pPr eaLnBrk="1" hangingPunct="1"/>
            <a:endParaRPr lang="en-US" altLang="en-US" sz="2400">
              <a:effectLst/>
            </a:endParaRPr>
          </a:p>
          <a:p>
            <a:pPr eaLnBrk="1" hangingPunct="1"/>
            <a:endParaRPr lang="en-US" altLang="en-US" sz="2400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and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</a:t>
            </a:r>
          </a:p>
        </p:txBody>
      </p:sp>
      <p:pic>
        <p:nvPicPr>
          <p:cNvPr id="25608" name="Picture 8">
            <a:extLst>
              <a:ext uri="{FF2B5EF4-FFF2-40B4-BE49-F238E27FC236}">
                <a16:creationId xmlns:a16="http://schemas.microsoft.com/office/drawing/2014/main" id="{467E1546-BF1F-4E3D-B4CD-920077E39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0" y="1990725"/>
            <a:ext cx="34925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9" name="Picture 9">
            <a:extLst>
              <a:ext uri="{FF2B5EF4-FFF2-40B4-BE49-F238E27FC236}">
                <a16:creationId xmlns:a16="http://schemas.microsoft.com/office/drawing/2014/main" id="{19407A79-1E4E-4325-962B-1BBD7F91D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738" y="3256755"/>
            <a:ext cx="3465512" cy="65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6087" name="组合 11">
            <a:extLst>
              <a:ext uri="{FF2B5EF4-FFF2-40B4-BE49-F238E27FC236}">
                <a16:creationId xmlns:a16="http://schemas.microsoft.com/office/drawing/2014/main" id="{083B455F-D367-483A-87F5-8F1B40633A0D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46089" name="文本框 12">
              <a:extLst>
                <a:ext uri="{FF2B5EF4-FFF2-40B4-BE49-F238E27FC236}">
                  <a16:creationId xmlns:a16="http://schemas.microsoft.com/office/drawing/2014/main" id="{9708283D-A07D-42B9-B35C-6AB6BCAC2D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46090" name="直线连接符 13">
              <a:extLst>
                <a:ext uri="{FF2B5EF4-FFF2-40B4-BE49-F238E27FC236}">
                  <a16:creationId xmlns:a16="http://schemas.microsoft.com/office/drawing/2014/main" id="{FF412A2B-EB26-4D12-A52A-62F16D7D3E1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46088" name="直线连接符 14">
            <a:extLst>
              <a:ext uri="{FF2B5EF4-FFF2-40B4-BE49-F238E27FC236}">
                <a16:creationId xmlns:a16="http://schemas.microsoft.com/office/drawing/2014/main" id="{35E870AF-26D4-4F24-A081-F53242B7CAF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225" y="919163"/>
            <a:ext cx="843915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Number Placeholder 5">
            <a:extLst>
              <a:ext uri="{FF2B5EF4-FFF2-40B4-BE49-F238E27FC236}">
                <a16:creationId xmlns:a16="http://schemas.microsoft.com/office/drawing/2014/main" id="{5FC92EC4-750E-479C-A2BC-1F8F5F787B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3DB3A09-8C85-4CFE-8FBA-C61151E9E18A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576514" name="Rectangle 2">
            <a:extLst>
              <a:ext uri="{FF2B5EF4-FFF2-40B4-BE49-F238E27FC236}">
                <a16:creationId xmlns:a16="http://schemas.microsoft.com/office/drawing/2014/main" id="{35E2DBF3-9936-4502-BFE6-99725C570351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146050"/>
            <a:ext cx="8540750" cy="9112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200"/>
              <a:t>开运算和闭运算的特性</a:t>
            </a:r>
          </a:p>
        </p:txBody>
      </p:sp>
      <p:sp>
        <p:nvSpPr>
          <p:cNvPr id="47108" name="文本框 3">
            <a:extLst>
              <a:ext uri="{FF2B5EF4-FFF2-40B4-BE49-F238E27FC236}">
                <a16:creationId xmlns:a16="http://schemas.microsoft.com/office/drawing/2014/main" id="{EB9240D8-1E20-4AF2-B152-5D8ACAD623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273175"/>
            <a:ext cx="2032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b="1">
                <a:latin typeface="Tahoma" panose="020B0604030504040204" pitchFamily="34" charset="0"/>
              </a:rPr>
              <a:t>开运算的特性</a:t>
            </a:r>
          </a:p>
        </p:txBody>
      </p:sp>
      <p:sp>
        <p:nvSpPr>
          <p:cNvPr id="47109" name="文本框 4">
            <a:extLst>
              <a:ext uri="{FF2B5EF4-FFF2-40B4-BE49-F238E27FC236}">
                <a16:creationId xmlns:a16="http://schemas.microsoft.com/office/drawing/2014/main" id="{7EAF296D-C2A6-4A04-878A-BFA7C37698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1928813"/>
            <a:ext cx="5953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>
                <a:latin typeface="Tahoma" panose="020B0604030504040204" pitchFamily="34" charset="0"/>
              </a:rPr>
              <a:t>(a) </a:t>
            </a:r>
            <a:endParaRPr kumimoji="1" lang="zh-CN" altLang="en-US" sz="2000">
              <a:latin typeface="Tahoma" panose="020B0604030504040204" pitchFamily="34" charset="0"/>
            </a:endParaRPr>
          </a:p>
        </p:txBody>
      </p:sp>
      <p:pic>
        <p:nvPicPr>
          <p:cNvPr id="47110" name="图片 5">
            <a:extLst>
              <a:ext uri="{FF2B5EF4-FFF2-40B4-BE49-F238E27FC236}">
                <a16:creationId xmlns:a16="http://schemas.microsoft.com/office/drawing/2014/main" id="{0E39CFEC-3D4F-43D2-A780-064CFCECE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38" y="1931988"/>
            <a:ext cx="762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1" name="文本框 6">
            <a:extLst>
              <a:ext uri="{FF2B5EF4-FFF2-40B4-BE49-F238E27FC236}">
                <a16:creationId xmlns:a16="http://schemas.microsoft.com/office/drawing/2014/main" id="{AC6396E0-B0F0-49E1-B7C0-D31C53CCB6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1738" y="1931988"/>
            <a:ext cx="136447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000">
                <a:latin typeface="Tahoma" panose="020B0604030504040204" pitchFamily="34" charset="0"/>
              </a:rPr>
              <a:t>是</a:t>
            </a:r>
            <a:r>
              <a:rPr kumimoji="1" lang="en-US" altLang="zh-CN" sz="2000">
                <a:latin typeface="Tahoma" panose="020B0604030504040204" pitchFamily="34" charset="0"/>
              </a:rPr>
              <a:t>A</a:t>
            </a:r>
            <a:r>
              <a:rPr kumimoji="1" lang="zh-CN" altLang="en-US" sz="2000">
                <a:latin typeface="Tahoma" panose="020B0604030504040204" pitchFamily="34" charset="0"/>
              </a:rPr>
              <a:t>的子集</a:t>
            </a:r>
          </a:p>
        </p:txBody>
      </p:sp>
      <p:sp>
        <p:nvSpPr>
          <p:cNvPr id="47112" name="文本框 7">
            <a:extLst>
              <a:ext uri="{FF2B5EF4-FFF2-40B4-BE49-F238E27FC236}">
                <a16:creationId xmlns:a16="http://schemas.microsoft.com/office/drawing/2014/main" id="{E082609D-C90C-40B6-AD16-22F30289F6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2495550"/>
            <a:ext cx="3238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>
                <a:latin typeface="Tahoma" panose="020B0604030504040204" pitchFamily="34" charset="0"/>
              </a:rPr>
              <a:t>(b) </a:t>
            </a:r>
            <a:r>
              <a:rPr kumimoji="1" lang="zh-CN" altLang="en-US" sz="2000">
                <a:latin typeface="Tahoma" panose="020B0604030504040204" pitchFamily="34" charset="0"/>
              </a:rPr>
              <a:t>如果</a:t>
            </a:r>
            <a:r>
              <a:rPr kumimoji="1" lang="en-US" altLang="zh-CN" sz="2000">
                <a:latin typeface="Tahoma" panose="020B0604030504040204" pitchFamily="34" charset="0"/>
              </a:rPr>
              <a:t>C</a:t>
            </a:r>
            <a:r>
              <a:rPr kumimoji="1" lang="zh-CN" altLang="en-US" sz="2000">
                <a:latin typeface="Tahoma" panose="020B0604030504040204" pitchFamily="34" charset="0"/>
              </a:rPr>
              <a:t>是</a:t>
            </a:r>
            <a:r>
              <a:rPr kumimoji="1" lang="en-US" altLang="zh-CN" sz="2000">
                <a:latin typeface="Tahoma" panose="020B0604030504040204" pitchFamily="34" charset="0"/>
              </a:rPr>
              <a:t>D</a:t>
            </a:r>
            <a:r>
              <a:rPr kumimoji="1" lang="zh-CN" altLang="en-US" sz="2000">
                <a:latin typeface="Tahoma" panose="020B0604030504040204" pitchFamily="34" charset="0"/>
              </a:rPr>
              <a:t>的子集，那么</a:t>
            </a:r>
          </a:p>
        </p:txBody>
      </p:sp>
      <p:pic>
        <p:nvPicPr>
          <p:cNvPr id="47113" name="图片 9">
            <a:extLst>
              <a:ext uri="{FF2B5EF4-FFF2-40B4-BE49-F238E27FC236}">
                <a16:creationId xmlns:a16="http://schemas.microsoft.com/office/drawing/2014/main" id="{34FCA7C6-6D7B-49D2-951F-81C9529C7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413" y="2536825"/>
            <a:ext cx="10636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4" name="文本框 10">
            <a:extLst>
              <a:ext uri="{FF2B5EF4-FFF2-40B4-BE49-F238E27FC236}">
                <a16:creationId xmlns:a16="http://schemas.microsoft.com/office/drawing/2014/main" id="{898A90FF-3A1A-4DCC-87A0-4611AA0B06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0038" y="2495550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000">
                <a:latin typeface="Tahoma" panose="020B0604030504040204" pitchFamily="34" charset="0"/>
              </a:rPr>
              <a:t>是</a:t>
            </a:r>
          </a:p>
        </p:txBody>
      </p:sp>
      <p:pic>
        <p:nvPicPr>
          <p:cNvPr id="47115" name="图片 12">
            <a:extLst>
              <a:ext uri="{FF2B5EF4-FFF2-40B4-BE49-F238E27FC236}">
                <a16:creationId xmlns:a16="http://schemas.microsoft.com/office/drawing/2014/main" id="{CE2780AB-1870-4721-8D43-E32C302EE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938" y="2495550"/>
            <a:ext cx="10779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6" name="文本框 13">
            <a:extLst>
              <a:ext uri="{FF2B5EF4-FFF2-40B4-BE49-F238E27FC236}">
                <a16:creationId xmlns:a16="http://schemas.microsoft.com/office/drawing/2014/main" id="{8E2AE151-A3D5-4AB7-BB35-0DAD5D3542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0850" y="2495550"/>
            <a:ext cx="9540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000">
                <a:latin typeface="Tahoma" panose="020B0604030504040204" pitchFamily="34" charset="0"/>
              </a:rPr>
              <a:t>的子集</a:t>
            </a:r>
          </a:p>
        </p:txBody>
      </p:sp>
      <p:sp>
        <p:nvSpPr>
          <p:cNvPr id="47117" name="文本框 14">
            <a:extLst>
              <a:ext uri="{FF2B5EF4-FFF2-40B4-BE49-F238E27FC236}">
                <a16:creationId xmlns:a16="http://schemas.microsoft.com/office/drawing/2014/main" id="{7828313D-9D9A-4B3F-A882-24C7633662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2990850"/>
            <a:ext cx="4984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>
                <a:latin typeface="Tahoma" panose="020B0604030504040204" pitchFamily="34" charset="0"/>
              </a:rPr>
              <a:t>(c)</a:t>
            </a:r>
            <a:endParaRPr kumimoji="1" lang="zh-CN" altLang="en-US" sz="2000">
              <a:latin typeface="Tahoma" panose="020B0604030504040204" pitchFamily="34" charset="0"/>
            </a:endParaRPr>
          </a:p>
        </p:txBody>
      </p:sp>
      <p:pic>
        <p:nvPicPr>
          <p:cNvPr id="47118" name="图片 21">
            <a:extLst>
              <a:ext uri="{FF2B5EF4-FFF2-40B4-BE49-F238E27FC236}">
                <a16:creationId xmlns:a16="http://schemas.microsoft.com/office/drawing/2014/main" id="{F985E58E-F283-4904-A112-2FAA7C086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025775"/>
            <a:ext cx="3408363" cy="3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9" name="文本框 15">
            <a:extLst>
              <a:ext uri="{FF2B5EF4-FFF2-40B4-BE49-F238E27FC236}">
                <a16:creationId xmlns:a16="http://schemas.microsoft.com/office/drawing/2014/main" id="{7D4D9AA4-A509-4E90-8DCA-DD67EFA100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3633788"/>
            <a:ext cx="2032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b="1">
                <a:latin typeface="Tahoma" panose="020B0604030504040204" pitchFamily="34" charset="0"/>
              </a:rPr>
              <a:t>闭运算的特性</a:t>
            </a:r>
          </a:p>
        </p:txBody>
      </p:sp>
      <p:sp>
        <p:nvSpPr>
          <p:cNvPr id="47120" name="文本框 16">
            <a:extLst>
              <a:ext uri="{FF2B5EF4-FFF2-40B4-BE49-F238E27FC236}">
                <a16:creationId xmlns:a16="http://schemas.microsoft.com/office/drawing/2014/main" id="{35445FF3-E8D8-4CA6-B321-17936AFAB6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9563" y="4433888"/>
            <a:ext cx="184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1" lang="zh-CN" altLang="en-US" sz="1800">
              <a:latin typeface="Tahoma" panose="020B0604030504040204" pitchFamily="34" charset="0"/>
            </a:endParaRPr>
          </a:p>
        </p:txBody>
      </p:sp>
      <p:sp>
        <p:nvSpPr>
          <p:cNvPr id="47121" name="文本框 24">
            <a:extLst>
              <a:ext uri="{FF2B5EF4-FFF2-40B4-BE49-F238E27FC236}">
                <a16:creationId xmlns:a16="http://schemas.microsoft.com/office/drawing/2014/main" id="{278425CD-17F5-453E-BB3E-05BB21E1C2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4203700"/>
            <a:ext cx="10858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>
                <a:latin typeface="Tahoma" panose="020B0604030504040204" pitchFamily="34" charset="0"/>
              </a:rPr>
              <a:t>(a)</a:t>
            </a:r>
            <a:r>
              <a:rPr kumimoji="1" lang="zh-CN" altLang="en-US" sz="2000">
                <a:latin typeface="Tahoma" panose="020B0604030504040204" pitchFamily="34" charset="0"/>
              </a:rPr>
              <a:t> </a:t>
            </a:r>
            <a:r>
              <a:rPr kumimoji="1" lang="en-US" altLang="zh-CN" sz="2000">
                <a:latin typeface="Tahoma" panose="020B0604030504040204" pitchFamily="34" charset="0"/>
              </a:rPr>
              <a:t>A</a:t>
            </a:r>
            <a:r>
              <a:rPr kumimoji="1" lang="zh-CN" altLang="en-US" sz="2000">
                <a:latin typeface="Tahoma" panose="020B0604030504040204" pitchFamily="34" charset="0"/>
              </a:rPr>
              <a:t>是</a:t>
            </a:r>
            <a:r>
              <a:rPr kumimoji="1" lang="en-US" altLang="zh-CN" sz="2000">
                <a:latin typeface="Tahoma" panose="020B0604030504040204" pitchFamily="34" charset="0"/>
              </a:rPr>
              <a:t> </a:t>
            </a:r>
            <a:endParaRPr kumimoji="1" lang="zh-CN" altLang="en-US" sz="2000">
              <a:latin typeface="Tahoma" panose="020B0604030504040204" pitchFamily="34" charset="0"/>
            </a:endParaRPr>
          </a:p>
        </p:txBody>
      </p:sp>
      <p:sp>
        <p:nvSpPr>
          <p:cNvPr id="47122" name="文本框 26">
            <a:extLst>
              <a:ext uri="{FF2B5EF4-FFF2-40B4-BE49-F238E27FC236}">
                <a16:creationId xmlns:a16="http://schemas.microsoft.com/office/drawing/2014/main" id="{FD240298-CE04-419C-B1ED-3AE8483ABE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8150" y="4187825"/>
            <a:ext cx="954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000">
                <a:latin typeface="Tahoma" panose="020B0604030504040204" pitchFamily="34" charset="0"/>
              </a:rPr>
              <a:t>的子集</a:t>
            </a:r>
          </a:p>
        </p:txBody>
      </p:sp>
      <p:sp>
        <p:nvSpPr>
          <p:cNvPr id="47123" name="文本框 27">
            <a:extLst>
              <a:ext uri="{FF2B5EF4-FFF2-40B4-BE49-F238E27FC236}">
                <a16:creationId xmlns:a16="http://schemas.microsoft.com/office/drawing/2014/main" id="{9DFEDD0E-9A0D-4953-83EF-AFF4E41502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463" y="4699000"/>
            <a:ext cx="3238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>
                <a:latin typeface="Tahoma" panose="020B0604030504040204" pitchFamily="34" charset="0"/>
              </a:rPr>
              <a:t>(b) </a:t>
            </a:r>
            <a:r>
              <a:rPr kumimoji="1" lang="zh-CN" altLang="en-US" sz="2000">
                <a:latin typeface="Tahoma" panose="020B0604030504040204" pitchFamily="34" charset="0"/>
              </a:rPr>
              <a:t>如果</a:t>
            </a:r>
            <a:r>
              <a:rPr kumimoji="1" lang="en-US" altLang="zh-CN" sz="2000">
                <a:latin typeface="Tahoma" panose="020B0604030504040204" pitchFamily="34" charset="0"/>
              </a:rPr>
              <a:t>C</a:t>
            </a:r>
            <a:r>
              <a:rPr kumimoji="1" lang="zh-CN" altLang="en-US" sz="2000">
                <a:latin typeface="Tahoma" panose="020B0604030504040204" pitchFamily="34" charset="0"/>
              </a:rPr>
              <a:t>是</a:t>
            </a:r>
            <a:r>
              <a:rPr kumimoji="1" lang="en-US" altLang="zh-CN" sz="2000">
                <a:latin typeface="Tahoma" panose="020B0604030504040204" pitchFamily="34" charset="0"/>
              </a:rPr>
              <a:t>D</a:t>
            </a:r>
            <a:r>
              <a:rPr kumimoji="1" lang="zh-CN" altLang="en-US" sz="2000">
                <a:latin typeface="Tahoma" panose="020B0604030504040204" pitchFamily="34" charset="0"/>
              </a:rPr>
              <a:t>的子集，那么</a:t>
            </a:r>
          </a:p>
        </p:txBody>
      </p:sp>
      <p:sp>
        <p:nvSpPr>
          <p:cNvPr id="47124" name="文本框 29">
            <a:extLst>
              <a:ext uri="{FF2B5EF4-FFF2-40B4-BE49-F238E27FC236}">
                <a16:creationId xmlns:a16="http://schemas.microsoft.com/office/drawing/2014/main" id="{DD631D8D-8D11-4C84-BF03-934133D27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8100" y="4678363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000">
                <a:latin typeface="Tahoma" panose="020B0604030504040204" pitchFamily="34" charset="0"/>
              </a:rPr>
              <a:t>是</a:t>
            </a:r>
          </a:p>
        </p:txBody>
      </p:sp>
      <p:sp>
        <p:nvSpPr>
          <p:cNvPr id="47125" name="文本框 31">
            <a:extLst>
              <a:ext uri="{FF2B5EF4-FFF2-40B4-BE49-F238E27FC236}">
                <a16:creationId xmlns:a16="http://schemas.microsoft.com/office/drawing/2014/main" id="{0AFB4E6B-2BD8-40D7-8868-7870D233A5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0638" y="4675188"/>
            <a:ext cx="9540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000">
                <a:latin typeface="Tahoma" panose="020B0604030504040204" pitchFamily="34" charset="0"/>
              </a:rPr>
              <a:t>的子集</a:t>
            </a:r>
          </a:p>
        </p:txBody>
      </p:sp>
      <p:sp>
        <p:nvSpPr>
          <p:cNvPr id="47126" name="文本框 33">
            <a:extLst>
              <a:ext uri="{FF2B5EF4-FFF2-40B4-BE49-F238E27FC236}">
                <a16:creationId xmlns:a16="http://schemas.microsoft.com/office/drawing/2014/main" id="{DD512000-0AC8-4B66-80F3-9FC81CECDF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5254625"/>
            <a:ext cx="4984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>
                <a:latin typeface="Tahoma" panose="020B0604030504040204" pitchFamily="34" charset="0"/>
              </a:rPr>
              <a:t>(c)</a:t>
            </a:r>
            <a:endParaRPr kumimoji="1" lang="zh-CN" altLang="en-US" sz="2000">
              <a:latin typeface="Tahoma" panose="020B0604030504040204" pitchFamily="34" charset="0"/>
            </a:endParaRPr>
          </a:p>
        </p:txBody>
      </p:sp>
      <p:pic>
        <p:nvPicPr>
          <p:cNvPr id="47127" name="图片 17">
            <a:extLst>
              <a:ext uri="{FF2B5EF4-FFF2-40B4-BE49-F238E27FC236}">
                <a16:creationId xmlns:a16="http://schemas.microsoft.com/office/drawing/2014/main" id="{37B25EC4-8D87-41AE-A5B6-48377F57B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4252913"/>
            <a:ext cx="842962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28" name="图片 18">
            <a:extLst>
              <a:ext uri="{FF2B5EF4-FFF2-40B4-BE49-F238E27FC236}">
                <a16:creationId xmlns:a16="http://schemas.microsoft.com/office/drawing/2014/main" id="{13634417-8514-4166-9E6F-7A9003A76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5" y="4714875"/>
            <a:ext cx="822325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29" name="图片 19">
            <a:extLst>
              <a:ext uri="{FF2B5EF4-FFF2-40B4-BE49-F238E27FC236}">
                <a16:creationId xmlns:a16="http://schemas.microsoft.com/office/drawing/2014/main" id="{59291B97-4107-431D-A5CC-F2388BDF8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4703763"/>
            <a:ext cx="83661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30" name="图片 20">
            <a:extLst>
              <a:ext uri="{FF2B5EF4-FFF2-40B4-BE49-F238E27FC236}">
                <a16:creationId xmlns:a16="http://schemas.microsoft.com/office/drawing/2014/main" id="{A637950A-068B-4068-B328-D5DE703B5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138" y="5246688"/>
            <a:ext cx="3371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7131" name="组合 31">
            <a:extLst>
              <a:ext uri="{FF2B5EF4-FFF2-40B4-BE49-F238E27FC236}">
                <a16:creationId xmlns:a16="http://schemas.microsoft.com/office/drawing/2014/main" id="{532CF9D1-5F63-4E76-AE0A-121877E1C312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47133" name="文本框 32">
              <a:extLst>
                <a:ext uri="{FF2B5EF4-FFF2-40B4-BE49-F238E27FC236}">
                  <a16:creationId xmlns:a16="http://schemas.microsoft.com/office/drawing/2014/main" id="{675C7B75-E91A-4551-BC25-23C2E51ECC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47134" name="直线连接符 33">
              <a:extLst>
                <a:ext uri="{FF2B5EF4-FFF2-40B4-BE49-F238E27FC236}">
                  <a16:creationId xmlns:a16="http://schemas.microsoft.com/office/drawing/2014/main" id="{2B635C50-F7EF-44C1-A334-032F34E3146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47132" name="直线连接符 34">
            <a:extLst>
              <a:ext uri="{FF2B5EF4-FFF2-40B4-BE49-F238E27FC236}">
                <a16:creationId xmlns:a16="http://schemas.microsoft.com/office/drawing/2014/main" id="{A183ABCE-EDFC-4577-AAAB-7D04F6805F7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225" y="919163"/>
            <a:ext cx="843915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Number Placeholder 5">
            <a:extLst>
              <a:ext uri="{FF2B5EF4-FFF2-40B4-BE49-F238E27FC236}">
                <a16:creationId xmlns:a16="http://schemas.microsoft.com/office/drawing/2014/main" id="{5FC92EC4-750E-479C-A2BC-1F8F5F787B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3DB3A09-8C85-4CFE-8FBA-C61151E9E18A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576514" name="Rectangle 2">
            <a:extLst>
              <a:ext uri="{FF2B5EF4-FFF2-40B4-BE49-F238E27FC236}">
                <a16:creationId xmlns:a16="http://schemas.microsoft.com/office/drawing/2014/main" id="{35E2DBF3-9936-4502-BFE6-99725C570351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146050"/>
            <a:ext cx="8540750" cy="9112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200"/>
              <a:t>击中或击不中变换</a:t>
            </a:r>
          </a:p>
        </p:txBody>
      </p:sp>
      <p:grpSp>
        <p:nvGrpSpPr>
          <p:cNvPr id="47131" name="组合 31">
            <a:extLst>
              <a:ext uri="{FF2B5EF4-FFF2-40B4-BE49-F238E27FC236}">
                <a16:creationId xmlns:a16="http://schemas.microsoft.com/office/drawing/2014/main" id="{532CF9D1-5F63-4E76-AE0A-121877E1C312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47133" name="文本框 32">
              <a:extLst>
                <a:ext uri="{FF2B5EF4-FFF2-40B4-BE49-F238E27FC236}">
                  <a16:creationId xmlns:a16="http://schemas.microsoft.com/office/drawing/2014/main" id="{675C7B75-E91A-4551-BC25-23C2E51ECC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47134" name="直线连接符 33">
              <a:extLst>
                <a:ext uri="{FF2B5EF4-FFF2-40B4-BE49-F238E27FC236}">
                  <a16:creationId xmlns:a16="http://schemas.microsoft.com/office/drawing/2014/main" id="{2B635C50-F7EF-44C1-A334-032F34E3146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47132" name="直线连接符 34">
            <a:extLst>
              <a:ext uri="{FF2B5EF4-FFF2-40B4-BE49-F238E27FC236}">
                <a16:creationId xmlns:a16="http://schemas.microsoft.com/office/drawing/2014/main" id="{A183ABCE-EDFC-4577-AAAB-7D04F6805F7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225" y="919163"/>
            <a:ext cx="843915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文本框 1">
            <a:extLst>
              <a:ext uri="{FF2B5EF4-FFF2-40B4-BE49-F238E27FC236}">
                <a16:creationId xmlns:a16="http://schemas.microsoft.com/office/drawing/2014/main" id="{F0F8E5FF-53BF-4664-90A6-06229E8381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949" y="1342619"/>
            <a:ext cx="834430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indent="-342900" eaLnBrk="1" hangingPunct="1"/>
            <a:r>
              <a:rPr lang="zh-CN" altLang="en-US" sz="2400">
                <a:latin typeface="+mn-lt"/>
              </a:rPr>
              <a:t>如果 </a:t>
            </a:r>
            <a:r>
              <a:rPr lang="zh-CN" altLang="zh-CN" sz="2400">
                <a:latin typeface="+mn-lt"/>
              </a:rPr>
              <a:t>B </a:t>
            </a:r>
            <a:r>
              <a:rPr lang="zh-CN" altLang="en-US" sz="2400">
                <a:latin typeface="+mn-lt"/>
              </a:rPr>
              <a:t>表示由前景</a:t>
            </a:r>
            <a:r>
              <a:rPr lang="en-US" altLang="zh-CN" sz="2400"/>
              <a:t>B</a:t>
            </a:r>
            <a:r>
              <a:rPr lang="en-US" altLang="zh-CN" sz="2400" baseline="-25000"/>
              <a:t>1 </a:t>
            </a:r>
            <a:r>
              <a:rPr lang="zh-CN" altLang="en-US" sz="2400">
                <a:latin typeface="+mn-lt"/>
              </a:rPr>
              <a:t>及其背景</a:t>
            </a:r>
            <a:r>
              <a:rPr lang="en-US" altLang="zh-CN" sz="2400"/>
              <a:t>B</a:t>
            </a:r>
            <a:r>
              <a:rPr lang="en-US" altLang="zh-CN" sz="2400" baseline="-25000"/>
              <a:t>2</a:t>
            </a:r>
            <a:r>
              <a:rPr lang="zh-CN" altLang="en-US" sz="2400">
                <a:latin typeface="+mn-lt"/>
              </a:rPr>
              <a:t>组成的集合</a:t>
            </a:r>
            <a:r>
              <a:rPr lang="en-US" altLang="zh-CN" sz="2400">
                <a:latin typeface="+mn-lt"/>
              </a:rPr>
              <a:t>(B</a:t>
            </a:r>
            <a:r>
              <a:rPr lang="en-US" altLang="zh-CN" sz="2400" baseline="-25000">
                <a:latin typeface="+mn-lt"/>
              </a:rPr>
              <a:t>1</a:t>
            </a:r>
            <a:r>
              <a:rPr lang="en-US" altLang="zh-CN" sz="2400">
                <a:latin typeface="+mn-lt"/>
              </a:rPr>
              <a:t>,B</a:t>
            </a:r>
            <a:r>
              <a:rPr lang="en-US" altLang="zh-CN" sz="2400" baseline="-25000">
                <a:latin typeface="+mn-lt"/>
              </a:rPr>
              <a:t>2</a:t>
            </a:r>
            <a:r>
              <a:rPr lang="en-US" altLang="zh-CN" sz="2400">
                <a:latin typeface="+mn-lt"/>
              </a:rPr>
              <a:t>)</a:t>
            </a:r>
            <a:r>
              <a:rPr lang="zh-CN" altLang="en-US" sz="2400">
                <a:latin typeface="+mn-lt"/>
              </a:rPr>
              <a:t>，则</a:t>
            </a:r>
            <a:r>
              <a:rPr lang="zh-CN" altLang="zh-CN" sz="2400">
                <a:latin typeface="+mn-lt"/>
              </a:rPr>
              <a:t>B</a:t>
            </a:r>
            <a:r>
              <a:rPr lang="zh-CN" altLang="en-US" sz="2400">
                <a:latin typeface="+mn-lt"/>
              </a:rPr>
              <a:t>在</a:t>
            </a:r>
            <a:r>
              <a:rPr lang="zh-CN" altLang="zh-CN" sz="2400">
                <a:latin typeface="+mn-lt"/>
              </a:rPr>
              <a:t>A</a:t>
            </a:r>
            <a:r>
              <a:rPr lang="zh-CN" altLang="en-US" sz="2400">
                <a:latin typeface="+mn-lt"/>
              </a:rPr>
              <a:t>中的匹配（或匹配集），记为           。</a:t>
            </a:r>
          </a:p>
        </p:txBody>
      </p:sp>
      <p:graphicFrame>
        <p:nvGraphicFramePr>
          <p:cNvPr id="32" name="Object 13">
            <a:extLst>
              <a:ext uri="{FF2B5EF4-FFF2-40B4-BE49-F238E27FC236}">
                <a16:creationId xmlns:a16="http://schemas.microsoft.com/office/drawing/2014/main" id="{48465C44-BD2E-4568-BEB4-A79A2707BD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321783"/>
              </p:ext>
            </p:extLst>
          </p:nvPr>
        </p:nvGraphicFramePr>
        <p:xfrm>
          <a:off x="2782888" y="3767138"/>
          <a:ext cx="3322637" cy="185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06" name="Equation" r:id="rId3" imgW="29841825" imgH="16678275" progId="Equation.DSMT4">
                  <p:embed/>
                </p:oleObj>
              </mc:Choice>
              <mc:Fallback>
                <p:oleObj name="Equation" r:id="rId3" imgW="29841825" imgH="16678275" progId="Equation.DSMT4">
                  <p:embed/>
                  <p:pic>
                    <p:nvPicPr>
                      <p:cNvPr id="578573" name="Object 13">
                        <a:extLst>
                          <a:ext uri="{FF2B5EF4-FFF2-40B4-BE49-F238E27FC236}">
                            <a16:creationId xmlns:a16="http://schemas.microsoft.com/office/drawing/2014/main" id="{4DC8C4BE-21A1-4AF8-8D85-E9F2CA763F2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2888" y="3767138"/>
                        <a:ext cx="3322637" cy="185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Oval 14">
            <a:extLst>
              <a:ext uri="{FF2B5EF4-FFF2-40B4-BE49-F238E27FC236}">
                <a16:creationId xmlns:a16="http://schemas.microsoft.com/office/drawing/2014/main" id="{FBC5C6EE-B890-4E48-99D2-92381EAA51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3778" y="5287779"/>
            <a:ext cx="157162" cy="17303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Tahoma" panose="020B0604030504040204" pitchFamily="34" charset="0"/>
            </a:endParaRPr>
          </a:p>
        </p:txBody>
      </p:sp>
      <p:sp>
        <p:nvSpPr>
          <p:cNvPr id="34" name="Oval 17">
            <a:extLst>
              <a:ext uri="{FF2B5EF4-FFF2-40B4-BE49-F238E27FC236}">
                <a16:creationId xmlns:a16="http://schemas.microsoft.com/office/drawing/2014/main" id="{D1A92E7C-C085-480B-A345-25385B50F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6290" y="5311946"/>
            <a:ext cx="157163" cy="17303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Tahoma" panose="020B0604030504040204" pitchFamily="34" charset="0"/>
            </a:endParaRPr>
          </a:p>
        </p:txBody>
      </p:sp>
      <p:sp>
        <p:nvSpPr>
          <p:cNvPr id="35" name="Oval 18">
            <a:extLst>
              <a:ext uri="{FF2B5EF4-FFF2-40B4-BE49-F238E27FC236}">
                <a16:creationId xmlns:a16="http://schemas.microsoft.com/office/drawing/2014/main" id="{20C6153E-7ABC-45CF-8B23-217280696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9315" y="5324646"/>
            <a:ext cx="157163" cy="17303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Tahoma" panose="020B0604030504040204" pitchFamily="34" charset="0"/>
            </a:endParaRPr>
          </a:p>
        </p:txBody>
      </p:sp>
      <p:pic>
        <p:nvPicPr>
          <p:cNvPr id="36" name="图片 20">
            <a:extLst>
              <a:ext uri="{FF2B5EF4-FFF2-40B4-BE49-F238E27FC236}">
                <a16:creationId xmlns:a16="http://schemas.microsoft.com/office/drawing/2014/main" id="{27DB295B-1992-47B7-903D-AA4B81AB7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565" y="1726339"/>
            <a:ext cx="705331" cy="428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图片 21">
            <a:extLst>
              <a:ext uri="{FF2B5EF4-FFF2-40B4-BE49-F238E27FC236}">
                <a16:creationId xmlns:a16="http://schemas.microsoft.com/office/drawing/2014/main" id="{46AC25DB-08EC-4D39-942C-FA3C08490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353" y="2999298"/>
            <a:ext cx="31892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文本框 1">
            <a:extLst>
              <a:ext uri="{FF2B5EF4-FFF2-40B4-BE49-F238E27FC236}">
                <a16:creationId xmlns:a16="http://schemas.microsoft.com/office/drawing/2014/main" id="{E38E0F49-20A7-4596-970E-9309DD1098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695" y="2429466"/>
            <a:ext cx="834430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indent="-342900" eaLnBrk="1" hangingPunct="1">
              <a:buClrTx/>
              <a:buFont typeface="Wingdings" panose="05000000000000000000" pitchFamily="2" charset="2"/>
              <a:buChar char="Ø"/>
            </a:pPr>
            <a:r>
              <a:rPr lang="zh-CN" altLang="en-US" sz="2000" b="1"/>
              <a:t>简记</a:t>
            </a:r>
            <a:r>
              <a:rPr lang="zh-CN" altLang="en-US" sz="2000"/>
              <a:t>：前景</a:t>
            </a:r>
            <a:r>
              <a:rPr lang="en-US" altLang="zh-CN" sz="2000"/>
              <a:t>B</a:t>
            </a:r>
            <a:r>
              <a:rPr lang="en-US" altLang="zh-CN" sz="2000" baseline="-25000"/>
              <a:t>1 </a:t>
            </a:r>
            <a:r>
              <a:rPr lang="en-US" altLang="zh-CN" sz="2000">
                <a:latin typeface="+mn-lt"/>
              </a:rPr>
              <a:t>=D,</a:t>
            </a:r>
            <a:r>
              <a:rPr lang="zh-CN" altLang="en-US" sz="2000">
                <a:latin typeface="+mn-lt"/>
              </a:rPr>
              <a:t> </a:t>
            </a:r>
            <a:r>
              <a:rPr lang="en-US" altLang="zh-CN" sz="2000"/>
              <a:t>B</a:t>
            </a:r>
            <a:r>
              <a:rPr lang="en-US" altLang="zh-CN" sz="2000" baseline="-25000"/>
              <a:t>2</a:t>
            </a:r>
            <a:r>
              <a:rPr lang="en-US" altLang="zh-CN" sz="2000"/>
              <a:t>=W-D</a:t>
            </a:r>
            <a:endParaRPr lang="zh-CN" altLang="en-US" sz="20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82928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Number Placeholder 5">
            <a:extLst>
              <a:ext uri="{FF2B5EF4-FFF2-40B4-BE49-F238E27FC236}">
                <a16:creationId xmlns:a16="http://schemas.microsoft.com/office/drawing/2014/main" id="{3EB03E82-64FC-44B0-9A48-5D440357A8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4536E64-C882-4A9D-BA3D-8825F48668CC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578562" name="Rectangle 2">
            <a:extLst>
              <a:ext uri="{FF2B5EF4-FFF2-40B4-BE49-F238E27FC236}">
                <a16:creationId xmlns:a16="http://schemas.microsoft.com/office/drawing/2014/main" id="{19543C63-BC3B-4F4F-8DD2-35A72B9833AD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71041" y="57793"/>
            <a:ext cx="3771385" cy="101947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2400"/>
              <a:t>示例：击中或击不中变换</a:t>
            </a:r>
            <a:br>
              <a:rPr lang="en-US" altLang="zh-CN" sz="2400"/>
            </a:br>
            <a:r>
              <a:rPr lang="en-US" altLang="zh-CN" sz="2400"/>
              <a:t>﻿</a:t>
            </a:r>
            <a:endParaRPr lang="en-US" altLang="zh-CN" sz="2400">
              <a:solidFill>
                <a:srgbClr val="0000F0"/>
              </a:solidFill>
            </a:endParaRPr>
          </a:p>
        </p:txBody>
      </p:sp>
      <p:pic>
        <p:nvPicPr>
          <p:cNvPr id="50180" name="Picture 5">
            <a:extLst>
              <a:ext uri="{FF2B5EF4-FFF2-40B4-BE49-F238E27FC236}">
                <a16:creationId xmlns:a16="http://schemas.microsoft.com/office/drawing/2014/main" id="{1131C096-BFE0-4DE4-9F42-12D8FA7E8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696"/>
          <a:stretch>
            <a:fillRect/>
          </a:stretch>
        </p:blipFill>
        <p:spPr bwMode="auto">
          <a:xfrm>
            <a:off x="5832938" y="966080"/>
            <a:ext cx="1640888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92" name="图片 21">
            <a:extLst>
              <a:ext uri="{FF2B5EF4-FFF2-40B4-BE49-F238E27FC236}">
                <a16:creationId xmlns:a16="http://schemas.microsoft.com/office/drawing/2014/main" id="{32BBB885-BEB4-4C04-AA42-49FB79F73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275" y="154919"/>
            <a:ext cx="31892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0194" name="组合 22">
            <a:extLst>
              <a:ext uri="{FF2B5EF4-FFF2-40B4-BE49-F238E27FC236}">
                <a16:creationId xmlns:a16="http://schemas.microsoft.com/office/drawing/2014/main" id="{E1D1C4EB-8AE4-43F9-99A3-881334C1F624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50195" name="文本框 23">
              <a:extLst>
                <a:ext uri="{FF2B5EF4-FFF2-40B4-BE49-F238E27FC236}">
                  <a16:creationId xmlns:a16="http://schemas.microsoft.com/office/drawing/2014/main" id="{F9473AD1-F325-4139-9B7E-99F502FAEA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50196" name="直线连接符 24">
              <a:extLst>
                <a:ext uri="{FF2B5EF4-FFF2-40B4-BE49-F238E27FC236}">
                  <a16:creationId xmlns:a16="http://schemas.microsoft.com/office/drawing/2014/main" id="{D66DB1D0-0BF5-4DF6-81CD-91FAD9EA97D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4D99E2A6-8DD0-480A-BB4D-270F44A8DF70}"/>
              </a:ext>
            </a:extLst>
          </p:cNvPr>
          <p:cNvSpPr/>
          <p:nvPr/>
        </p:nvSpPr>
        <p:spPr bwMode="auto">
          <a:xfrm>
            <a:off x="165370" y="5902268"/>
            <a:ext cx="8832715" cy="81346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pic>
        <p:nvPicPr>
          <p:cNvPr id="50181" name="Picture 4">
            <a:extLst>
              <a:ext uri="{FF2B5EF4-FFF2-40B4-BE49-F238E27FC236}">
                <a16:creationId xmlns:a16="http://schemas.microsoft.com/office/drawing/2014/main" id="{67B2EB41-B2A3-429D-890B-138D27B91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42" y="884357"/>
            <a:ext cx="3998913" cy="586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93" name="文本框 2">
            <a:extLst>
              <a:ext uri="{FF2B5EF4-FFF2-40B4-BE49-F238E27FC236}">
                <a16:creationId xmlns:a16="http://schemas.microsoft.com/office/drawing/2014/main" id="{269AA8BA-709D-4C53-8950-A4AECD9EBB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2938" y="2286492"/>
            <a:ext cx="2714432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>
                <a:latin typeface="Tahoma" panose="020B0604030504040204" pitchFamily="34" charset="0"/>
              </a:rPr>
              <a:t>图</a:t>
            </a:r>
            <a:r>
              <a:rPr kumimoji="1" lang="en-US" altLang="zh-CN" sz="1800">
                <a:latin typeface="Tahoma" panose="020B0604030504040204" pitchFamily="34" charset="0"/>
              </a:rPr>
              <a:t>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>
                <a:latin typeface="Tahoma" panose="020B0604030504040204" pitchFamily="34" charset="0"/>
              </a:rPr>
              <a:t>(a) </a:t>
            </a:r>
            <a:r>
              <a:rPr kumimoji="1" lang="zh-CN" altLang="en-US" sz="1800">
                <a:latin typeface="Tahoma" panose="020B0604030504040204" pitchFamily="34" charset="0"/>
              </a:rPr>
              <a:t>集合</a:t>
            </a:r>
            <a:r>
              <a:rPr kumimoji="1" lang="en-US" altLang="zh-CN" sz="1800">
                <a:latin typeface="Tahoma" panose="020B0604030504040204" pitchFamily="34" charset="0"/>
              </a:rPr>
              <a:t>A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>
                <a:latin typeface="Tahoma" panose="020B0604030504040204" pitchFamily="34" charset="0"/>
              </a:rPr>
              <a:t>(b) </a:t>
            </a:r>
            <a:r>
              <a:rPr kumimoji="1" lang="zh-CN" altLang="en-US" sz="1800">
                <a:latin typeface="Tahoma" panose="020B0604030504040204" pitchFamily="34" charset="0"/>
              </a:rPr>
              <a:t>小窗框</a:t>
            </a:r>
            <a:r>
              <a:rPr lang="en-US" altLang="zh-CN" sz="1800">
                <a:latin typeface="Tahoma" panose="020B0604030504040204" pitchFamily="34" charset="0"/>
              </a:rPr>
              <a:t>(</a:t>
            </a:r>
            <a:r>
              <a:rPr lang="zh-CN" altLang="zh-CN" sz="1800">
                <a:latin typeface="Tahoma" panose="020B0604030504040204" pitchFamily="34" charset="0"/>
              </a:rPr>
              <a:t>W-D)</a:t>
            </a:r>
            <a:r>
              <a:rPr lang="zh-CN" altLang="en-US" sz="1800">
                <a:latin typeface="Tahoma" panose="020B0604030504040204" pitchFamily="34" charset="0"/>
              </a:rPr>
              <a:t> </a:t>
            </a:r>
            <a:endParaRPr lang="en-US" altLang="zh-CN" sz="180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Tahoma" panose="020B0604030504040204" pitchFamily="34" charset="0"/>
              </a:rPr>
              <a:t>(c) </a:t>
            </a:r>
            <a:r>
              <a:rPr lang="zh-CN" altLang="en-US" sz="1800">
                <a:latin typeface="Tahoma" panose="020B0604030504040204" pitchFamily="34" charset="0"/>
              </a:rPr>
              <a:t>集合</a:t>
            </a:r>
            <a:r>
              <a:rPr lang="zh-CN" altLang="zh-CN" sz="1800">
                <a:latin typeface="Tahoma" panose="020B0604030504040204" pitchFamily="34" charset="0"/>
              </a:rPr>
              <a:t>A</a:t>
            </a:r>
            <a:r>
              <a:rPr lang="zh-CN" altLang="en-US" sz="1800">
                <a:latin typeface="Tahoma" panose="020B0604030504040204" pitchFamily="34" charset="0"/>
              </a:rPr>
              <a:t>的补集</a:t>
            </a:r>
            <a:r>
              <a:rPr lang="en-US" altLang="zh-CN" sz="1800">
                <a:latin typeface="Tahoma" panose="020B0604030504040204" pitchFamily="34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Tahoma" panose="020B0604030504040204" pitchFamily="34" charset="0"/>
              </a:rPr>
              <a:t>(d) </a:t>
            </a:r>
            <a:r>
              <a:rPr lang="zh-CN" altLang="en-US" sz="1800">
                <a:latin typeface="Tahoma" panose="020B0604030504040204" pitchFamily="34" charset="0"/>
              </a:rPr>
              <a:t>利用</a:t>
            </a:r>
            <a:r>
              <a:rPr lang="zh-CN" altLang="zh-CN" sz="1800">
                <a:latin typeface="Tahoma" panose="020B0604030504040204" pitchFamily="34" charset="0"/>
              </a:rPr>
              <a:t>D</a:t>
            </a:r>
            <a:r>
              <a:rPr lang="zh-CN" altLang="en-US" sz="1800">
                <a:latin typeface="Tahoma" panose="020B0604030504040204" pitchFamily="34" charset="0"/>
              </a:rPr>
              <a:t>对</a:t>
            </a:r>
            <a:r>
              <a:rPr lang="zh-CN" altLang="zh-CN" sz="1800">
                <a:latin typeface="Tahoma" panose="020B0604030504040204" pitchFamily="34" charset="0"/>
              </a:rPr>
              <a:t>A</a:t>
            </a:r>
            <a:r>
              <a:rPr lang="zh-CN" altLang="en-US" sz="1800">
                <a:latin typeface="Tahoma" panose="020B0604030504040204" pitchFamily="34" charset="0"/>
              </a:rPr>
              <a:t>进行腐蚀后产生的集合</a:t>
            </a:r>
            <a:endParaRPr lang="en-US" altLang="zh-CN" sz="180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Tahoma" panose="020B0604030504040204" pitchFamily="34" charset="0"/>
              </a:rPr>
              <a:t>(e) (</a:t>
            </a:r>
            <a:r>
              <a:rPr lang="zh-CN" altLang="zh-CN" sz="1800">
                <a:latin typeface="Tahoma" panose="020B0604030504040204" pitchFamily="34" charset="0"/>
              </a:rPr>
              <a:t>W-D)</a:t>
            </a:r>
            <a:r>
              <a:rPr lang="zh-CN" altLang="en-US" sz="1800">
                <a:latin typeface="Tahoma" panose="020B0604030504040204" pitchFamily="34" charset="0"/>
              </a:rPr>
              <a:t>对</a:t>
            </a:r>
            <a:r>
              <a:rPr lang="zh-CN" altLang="zh-CN" sz="1800">
                <a:latin typeface="Tahoma" panose="020B0604030504040204" pitchFamily="34" charset="0"/>
              </a:rPr>
              <a:t>A</a:t>
            </a:r>
            <a:r>
              <a:rPr lang="zh-CN" altLang="en-US" sz="1800">
                <a:latin typeface="Tahoma" panose="020B0604030504040204" pitchFamily="34" charset="0"/>
              </a:rPr>
              <a:t>的补集进行腐蚀后的结果</a:t>
            </a:r>
            <a:endParaRPr lang="en-US" altLang="zh-CN" sz="180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>
                <a:latin typeface="Tahoma" panose="020B0604030504040204" pitchFamily="34" charset="0"/>
              </a:rPr>
              <a:t>(f)</a:t>
            </a:r>
            <a:r>
              <a:rPr lang="zh-CN" altLang="zh-CN" sz="1800">
                <a:latin typeface="Tahoma" panose="020B0604030504040204" pitchFamily="34" charset="0"/>
              </a:rPr>
              <a:t> (d)</a:t>
            </a:r>
            <a:r>
              <a:rPr lang="zh-CN" altLang="en-US" sz="1800">
                <a:latin typeface="Tahoma" panose="020B0604030504040204" pitchFamily="34" charset="0"/>
              </a:rPr>
              <a:t>和</a:t>
            </a:r>
            <a:r>
              <a:rPr lang="en-US" altLang="zh-CN" sz="1800">
                <a:latin typeface="Tahoma" panose="020B0604030504040204" pitchFamily="34" charset="0"/>
              </a:rPr>
              <a:t>(</a:t>
            </a:r>
            <a:r>
              <a:rPr lang="zh-CN" altLang="zh-CN" sz="1800">
                <a:latin typeface="Tahoma" panose="020B0604030504040204" pitchFamily="34" charset="0"/>
              </a:rPr>
              <a:t>e)</a:t>
            </a:r>
            <a:r>
              <a:rPr lang="zh-CN" altLang="en-US" sz="1800">
                <a:latin typeface="Tahoma" panose="020B0604030504040204" pitchFamily="34" charset="0"/>
              </a:rPr>
              <a:t>的交点，根据需要显示</a:t>
            </a:r>
            <a:r>
              <a:rPr lang="zh-CN" altLang="zh-CN" sz="1800">
                <a:latin typeface="Tahoma" panose="020B0604030504040204" pitchFamily="34" charset="0"/>
              </a:rPr>
              <a:t>D</a:t>
            </a:r>
            <a:r>
              <a:rPr lang="zh-CN" altLang="en-US" sz="1800">
                <a:latin typeface="Tahoma" panose="020B0604030504040204" pitchFamily="34" charset="0"/>
              </a:rPr>
              <a:t>的原点位置。</a:t>
            </a:r>
            <a:endParaRPr kumimoji="1" lang="zh-CN" altLang="en-US" sz="18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6750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Number Placeholder 5">
            <a:extLst>
              <a:ext uri="{FF2B5EF4-FFF2-40B4-BE49-F238E27FC236}">
                <a16:creationId xmlns:a16="http://schemas.microsoft.com/office/drawing/2014/main" id="{B4F52AD9-08C2-45A9-B2E7-9CA6386B57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F8D1EA7-7B93-4D45-B4F4-E8E7B39F5AE2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579586" name="Rectangle 2">
            <a:extLst>
              <a:ext uri="{FF2B5EF4-FFF2-40B4-BE49-F238E27FC236}">
                <a16:creationId xmlns:a16="http://schemas.microsoft.com/office/drawing/2014/main" id="{62CD0F7D-06DB-40AD-88DF-4C3511CCEEDD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146050"/>
            <a:ext cx="8540750" cy="9112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200"/>
              <a:t>形态学算法</a:t>
            </a:r>
            <a:endParaRPr lang="en-US" altLang="zh-CN" sz="3200"/>
          </a:p>
        </p:txBody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6C4073E3-A98B-48BB-BBB5-EB606BFFFACF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>
                <a:effectLst/>
              </a:rPr>
              <a:t>边界提取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400">
                <a:effectLst/>
              </a:rPr>
              <a:t>    集合</a:t>
            </a:r>
            <a:r>
              <a:rPr lang="zh-CN" altLang="zh-CN" sz="2400">
                <a:effectLst/>
              </a:rPr>
              <a:t>A</a:t>
            </a:r>
            <a:r>
              <a:rPr lang="zh-CN" altLang="en-US" sz="2400">
                <a:effectLst/>
              </a:rPr>
              <a:t>的边界可以通过先用</a:t>
            </a:r>
            <a:r>
              <a:rPr lang="zh-CN" altLang="zh-CN" sz="2400">
                <a:effectLst/>
              </a:rPr>
              <a:t>B</a:t>
            </a:r>
            <a:r>
              <a:rPr lang="zh-CN" altLang="en-US" sz="2400">
                <a:effectLst/>
              </a:rPr>
              <a:t>对</a:t>
            </a:r>
            <a:r>
              <a:rPr lang="zh-CN" altLang="zh-CN" sz="2400">
                <a:effectLst/>
              </a:rPr>
              <a:t>A</a:t>
            </a:r>
            <a:r>
              <a:rPr lang="zh-CN" altLang="en-US" sz="2400">
                <a:effectLst/>
              </a:rPr>
              <a:t>的腐蚀，然后求</a:t>
            </a:r>
            <a:r>
              <a:rPr lang="zh-CN" altLang="zh-CN" sz="2400">
                <a:effectLst/>
              </a:rPr>
              <a:t>A</a:t>
            </a:r>
            <a:r>
              <a:rPr lang="zh-CN" altLang="en-US" sz="2400">
                <a:effectLst/>
              </a:rPr>
              <a:t>和腐蚀结果之间的集合差得到：</a:t>
            </a:r>
            <a:r>
              <a:rPr lang="en-US" altLang="en-US" sz="1800">
                <a:effectLst/>
              </a:rPr>
              <a:t>  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</a:t>
            </a:r>
          </a:p>
        </p:txBody>
      </p:sp>
      <p:graphicFrame>
        <p:nvGraphicFramePr>
          <p:cNvPr id="579588" name="Object 4">
            <a:extLst>
              <a:ext uri="{FF2B5EF4-FFF2-40B4-BE49-F238E27FC236}">
                <a16:creationId xmlns:a16="http://schemas.microsoft.com/office/drawing/2014/main" id="{F12A52CB-ABE8-4DF7-9B5E-0FB7FA8B52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16238" y="3824288"/>
          <a:ext cx="3476625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25" name="Equation" r:id="rId4" imgW="20850225" imgH="4391025" progId="Equation.DSMT4">
                  <p:embed/>
                </p:oleObj>
              </mc:Choice>
              <mc:Fallback>
                <p:oleObj name="Equation" r:id="rId4" imgW="20850225" imgH="4391025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3824288"/>
                        <a:ext cx="3476625" cy="731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9589" name="Oval 5">
            <a:extLst>
              <a:ext uri="{FF2B5EF4-FFF2-40B4-BE49-F238E27FC236}">
                <a16:creationId xmlns:a16="http://schemas.microsoft.com/office/drawing/2014/main" id="{99836782-660C-43F7-BA20-03F508D863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7675" y="4073525"/>
            <a:ext cx="233363" cy="23336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Tahoma" panose="020B0604030504040204" pitchFamily="34" charset="0"/>
            </a:endParaRPr>
          </a:p>
        </p:txBody>
      </p:sp>
      <p:grpSp>
        <p:nvGrpSpPr>
          <p:cNvPr id="52231" name="组合 11">
            <a:extLst>
              <a:ext uri="{FF2B5EF4-FFF2-40B4-BE49-F238E27FC236}">
                <a16:creationId xmlns:a16="http://schemas.microsoft.com/office/drawing/2014/main" id="{4B2930BA-E20B-4A16-AA38-76B011F817F1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52233" name="文本框 12">
              <a:extLst>
                <a:ext uri="{FF2B5EF4-FFF2-40B4-BE49-F238E27FC236}">
                  <a16:creationId xmlns:a16="http://schemas.microsoft.com/office/drawing/2014/main" id="{5F0C451D-FE85-4E93-BB6F-5451FA1573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52234" name="直线连接符 13">
              <a:extLst>
                <a:ext uri="{FF2B5EF4-FFF2-40B4-BE49-F238E27FC236}">
                  <a16:creationId xmlns:a16="http://schemas.microsoft.com/office/drawing/2014/main" id="{ED947D50-3EC7-4509-B4BF-381A99AE57F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52232" name="直线连接符 14">
            <a:extLst>
              <a:ext uri="{FF2B5EF4-FFF2-40B4-BE49-F238E27FC236}">
                <a16:creationId xmlns:a16="http://schemas.microsoft.com/office/drawing/2014/main" id="{CD0968BF-3345-452E-8174-F70489FD34F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225" y="919163"/>
            <a:ext cx="843915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79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958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Number Placeholder 5">
            <a:extLst>
              <a:ext uri="{FF2B5EF4-FFF2-40B4-BE49-F238E27FC236}">
                <a16:creationId xmlns:a16="http://schemas.microsoft.com/office/drawing/2014/main" id="{5585801B-A250-4A06-8CD6-82404155DD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1717CC5-599E-4F02-98BF-2E66553B2CDF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580610" name="Rectangle 2">
            <a:extLst>
              <a:ext uri="{FF2B5EF4-FFF2-40B4-BE49-F238E27FC236}">
                <a16:creationId xmlns:a16="http://schemas.microsoft.com/office/drawing/2014/main" id="{1C895CC2-8CDE-475E-A862-643DBB854B14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146050"/>
            <a:ext cx="8540750" cy="9112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200"/>
              <a:t>示例 </a:t>
            </a:r>
            <a:r>
              <a:rPr lang="en-US" altLang="zh-CN" sz="3200"/>
              <a:t>1</a:t>
            </a:r>
          </a:p>
        </p:txBody>
      </p:sp>
      <p:pic>
        <p:nvPicPr>
          <p:cNvPr id="54276" name="Picture 8">
            <a:extLst>
              <a:ext uri="{FF2B5EF4-FFF2-40B4-BE49-F238E27FC236}">
                <a16:creationId xmlns:a16="http://schemas.microsoft.com/office/drawing/2014/main" id="{AE8F86D2-93C1-4681-9C21-4F2667BA6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1470395"/>
            <a:ext cx="5310188" cy="347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7" name="Picture 9">
            <a:extLst>
              <a:ext uri="{FF2B5EF4-FFF2-40B4-BE49-F238E27FC236}">
                <a16:creationId xmlns:a16="http://schemas.microsoft.com/office/drawing/2014/main" id="{3476AAD3-7C20-45FE-A407-009D35752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586"/>
          <a:stretch>
            <a:fillRect/>
          </a:stretch>
        </p:blipFill>
        <p:spPr bwMode="auto">
          <a:xfrm>
            <a:off x="1214438" y="4918445"/>
            <a:ext cx="710882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80" name="文本框 1">
            <a:extLst>
              <a:ext uri="{FF2B5EF4-FFF2-40B4-BE49-F238E27FC236}">
                <a16:creationId xmlns:a16="http://schemas.microsoft.com/office/drawing/2014/main" id="{DF318FBA-9626-435F-86B1-2FD557120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9422" y="5473126"/>
            <a:ext cx="49334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 b="1">
                <a:latin typeface="Tahoma" panose="020B0604030504040204" pitchFamily="34" charset="0"/>
              </a:rPr>
              <a:t>图</a:t>
            </a:r>
            <a:r>
              <a:rPr kumimoji="1" lang="zh-CN" altLang="en-US" sz="1600">
                <a:latin typeface="Tahoma" panose="020B0604030504040204" pitchFamily="34" charset="0"/>
              </a:rPr>
              <a:t>：</a:t>
            </a:r>
            <a:r>
              <a:rPr kumimoji="1" lang="en-US" altLang="zh-CN" sz="1600">
                <a:latin typeface="Tahoma" panose="020B0604030504040204" pitchFamily="34" charset="0"/>
              </a:rPr>
              <a:t>(a)</a:t>
            </a:r>
            <a:r>
              <a:rPr kumimoji="1" lang="zh-CN" altLang="en-US" sz="1600">
                <a:latin typeface="Tahoma" panose="020B0604030504040204" pitchFamily="34" charset="0"/>
              </a:rPr>
              <a:t>集合</a:t>
            </a:r>
            <a:r>
              <a:rPr kumimoji="1" lang="en-US" altLang="zh-CN" sz="1600">
                <a:latin typeface="Tahoma" panose="020B0604030504040204" pitchFamily="34" charset="0"/>
              </a:rPr>
              <a:t>A </a:t>
            </a:r>
            <a:r>
              <a:rPr kumimoji="1" lang="zh-CN" altLang="en-US" sz="1600">
                <a:latin typeface="Tahoma" panose="020B0604030504040204" pitchFamily="34" charset="0"/>
              </a:rPr>
              <a:t>  </a:t>
            </a:r>
            <a:r>
              <a:rPr kumimoji="1" lang="en-US" altLang="zh-CN" sz="1600">
                <a:latin typeface="Tahoma" panose="020B0604030504040204" pitchFamily="34" charset="0"/>
              </a:rPr>
              <a:t>(b)</a:t>
            </a:r>
            <a:r>
              <a:rPr kumimoji="1" lang="zh-CN" altLang="en-US" sz="1600">
                <a:latin typeface="Tahoma" panose="020B0604030504040204" pitchFamily="34" charset="0"/>
              </a:rPr>
              <a:t>结构元</a:t>
            </a:r>
            <a:r>
              <a:rPr kumimoji="1" lang="en-US" altLang="zh-CN" sz="1600">
                <a:latin typeface="Tahoma" panose="020B0604030504040204" pitchFamily="34" charset="0"/>
              </a:rPr>
              <a:t>B</a:t>
            </a:r>
            <a:r>
              <a:rPr kumimoji="1" lang="zh-CN" altLang="en-US" sz="1600">
                <a:latin typeface="Tahoma" panose="020B0604030504040204" pitchFamily="34" charset="0"/>
              </a:rPr>
              <a:t>   </a:t>
            </a:r>
            <a:r>
              <a:rPr kumimoji="1" lang="en-US" altLang="zh-CN" sz="1600">
                <a:latin typeface="Tahoma" panose="020B0604030504040204" pitchFamily="34" charset="0"/>
              </a:rPr>
              <a:t>(c)A</a:t>
            </a:r>
            <a:r>
              <a:rPr kumimoji="1" lang="zh-CN" altLang="en-US" sz="1600">
                <a:latin typeface="Tahoma" panose="020B0604030504040204" pitchFamily="34" charset="0"/>
              </a:rPr>
              <a:t>被</a:t>
            </a:r>
            <a:r>
              <a:rPr kumimoji="1" lang="en-US" altLang="zh-CN" sz="1600">
                <a:latin typeface="Tahoma" panose="020B0604030504040204" pitchFamily="34" charset="0"/>
              </a:rPr>
              <a:t>B</a:t>
            </a:r>
            <a:r>
              <a:rPr kumimoji="1" lang="zh-CN" altLang="en-US" sz="1600">
                <a:latin typeface="Tahoma" panose="020B0604030504040204" pitchFamily="34" charset="0"/>
              </a:rPr>
              <a:t>腐蚀   </a:t>
            </a:r>
            <a:r>
              <a:rPr kumimoji="1" lang="en-US" altLang="zh-CN" sz="1600">
                <a:latin typeface="Tahoma" panose="020B0604030504040204" pitchFamily="34" charset="0"/>
              </a:rPr>
              <a:t>(d)</a:t>
            </a:r>
            <a:r>
              <a:rPr kumimoji="1" lang="zh-CN" altLang="en-US" sz="1600">
                <a:latin typeface="Tahoma" panose="020B0604030504040204" pitchFamily="34" charset="0"/>
              </a:rPr>
              <a:t>边界</a:t>
            </a:r>
            <a:endParaRPr kumimoji="1" lang="zh-CN" altLang="en-US" sz="1800">
              <a:latin typeface="Tahoma" panose="020B0604030504040204" pitchFamily="34" charset="0"/>
            </a:endParaRPr>
          </a:p>
        </p:txBody>
      </p:sp>
      <p:grpSp>
        <p:nvGrpSpPr>
          <p:cNvPr id="54281" name="组合 13">
            <a:extLst>
              <a:ext uri="{FF2B5EF4-FFF2-40B4-BE49-F238E27FC236}">
                <a16:creationId xmlns:a16="http://schemas.microsoft.com/office/drawing/2014/main" id="{B8968044-5100-4953-8B27-6B821301D43A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54283" name="文本框 14">
              <a:extLst>
                <a:ext uri="{FF2B5EF4-FFF2-40B4-BE49-F238E27FC236}">
                  <a16:creationId xmlns:a16="http://schemas.microsoft.com/office/drawing/2014/main" id="{A7585D9C-24B4-4901-B576-72CDA6E06F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54284" name="直线连接符 15">
              <a:extLst>
                <a:ext uri="{FF2B5EF4-FFF2-40B4-BE49-F238E27FC236}">
                  <a16:creationId xmlns:a16="http://schemas.microsoft.com/office/drawing/2014/main" id="{1C654A92-6D99-4623-9C8C-D5353E9D862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54282" name="直线连接符 16">
            <a:extLst>
              <a:ext uri="{FF2B5EF4-FFF2-40B4-BE49-F238E27FC236}">
                <a16:creationId xmlns:a16="http://schemas.microsoft.com/office/drawing/2014/main" id="{01BB65E5-E258-4112-B15A-1F6B7339D25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225" y="919163"/>
            <a:ext cx="843915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Number Placeholder 5">
            <a:extLst>
              <a:ext uri="{FF2B5EF4-FFF2-40B4-BE49-F238E27FC236}">
                <a16:creationId xmlns:a16="http://schemas.microsoft.com/office/drawing/2014/main" id="{AC720DF6-D0F7-487B-B3CC-6F0AB8C34F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FD8C359-00D1-4E45-A916-1817D9F47265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581634" name="Rectangle 2">
            <a:extLst>
              <a:ext uri="{FF2B5EF4-FFF2-40B4-BE49-F238E27FC236}">
                <a16:creationId xmlns:a16="http://schemas.microsoft.com/office/drawing/2014/main" id="{F8ADE835-A2A7-444B-92E3-CF8E63538D69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146050"/>
            <a:ext cx="8540750" cy="9112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200"/>
              <a:t>示例 </a:t>
            </a:r>
            <a:r>
              <a:rPr lang="en-US" altLang="zh-CN" sz="3200"/>
              <a:t>2</a:t>
            </a:r>
          </a:p>
        </p:txBody>
      </p:sp>
      <p:pic>
        <p:nvPicPr>
          <p:cNvPr id="55300" name="Picture 8">
            <a:extLst>
              <a:ext uri="{FF2B5EF4-FFF2-40B4-BE49-F238E27FC236}">
                <a16:creationId xmlns:a16="http://schemas.microsoft.com/office/drawing/2014/main" id="{1040F53A-DE60-4864-8174-EC2A31442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75" y="1547813"/>
            <a:ext cx="6134100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1" name="Picture 9">
            <a:extLst>
              <a:ext uri="{FF2B5EF4-FFF2-40B4-BE49-F238E27FC236}">
                <a16:creationId xmlns:a16="http://schemas.microsoft.com/office/drawing/2014/main" id="{F22F907C-B5B9-40DF-A673-A3D841727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074"/>
          <a:stretch>
            <a:fillRect/>
          </a:stretch>
        </p:blipFill>
        <p:spPr bwMode="auto">
          <a:xfrm>
            <a:off x="7226300" y="1617663"/>
            <a:ext cx="18780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3" name="文本框 1">
            <a:extLst>
              <a:ext uri="{FF2B5EF4-FFF2-40B4-BE49-F238E27FC236}">
                <a16:creationId xmlns:a16="http://schemas.microsoft.com/office/drawing/2014/main" id="{103B5573-631B-4048-93E2-C13288D34B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5501" y="2146300"/>
            <a:ext cx="1735036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>
                <a:latin typeface="Tahoma" panose="020B0604030504040204" pitchFamily="34" charset="0"/>
              </a:rPr>
              <a:t>图：</a:t>
            </a:r>
            <a:endParaRPr kumimoji="1" lang="en-US" altLang="zh-CN" sz="180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>
                <a:latin typeface="Tahoma" panose="020B0604030504040204" pitchFamily="34" charset="0"/>
              </a:rPr>
              <a:t>(a)</a:t>
            </a:r>
            <a:r>
              <a:rPr kumimoji="1" lang="zh-CN" altLang="en-US" sz="1800">
                <a:latin typeface="Tahoma" panose="020B0604030504040204" pitchFamily="34" charset="0"/>
              </a:rPr>
              <a:t>一个简单的二进制图像，呈现为白色。</a:t>
            </a:r>
            <a:endParaRPr kumimoji="1" lang="en-US" altLang="zh-CN" sz="180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>
                <a:latin typeface="Tahoma" panose="020B0604030504040204" pitchFamily="34" charset="0"/>
              </a:rPr>
              <a:t>(b)</a:t>
            </a:r>
            <a:r>
              <a:rPr kumimoji="1" lang="zh-CN" altLang="en-US" sz="1800">
                <a:latin typeface="Tahoma" panose="020B0604030504040204" pitchFamily="34" charset="0"/>
              </a:rPr>
              <a:t>使用结构元带入的结果。</a:t>
            </a:r>
          </a:p>
        </p:txBody>
      </p:sp>
      <p:grpSp>
        <p:nvGrpSpPr>
          <p:cNvPr id="55304" name="组合 12">
            <a:extLst>
              <a:ext uri="{FF2B5EF4-FFF2-40B4-BE49-F238E27FC236}">
                <a16:creationId xmlns:a16="http://schemas.microsoft.com/office/drawing/2014/main" id="{7BBF13C1-E278-46F6-BDAD-3073B43AEF7F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55306" name="文本框 13">
              <a:extLst>
                <a:ext uri="{FF2B5EF4-FFF2-40B4-BE49-F238E27FC236}">
                  <a16:creationId xmlns:a16="http://schemas.microsoft.com/office/drawing/2014/main" id="{5D3AD764-DC38-48DB-AB4E-443A349E8B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55307" name="直线连接符 14">
              <a:extLst>
                <a:ext uri="{FF2B5EF4-FFF2-40B4-BE49-F238E27FC236}">
                  <a16:creationId xmlns:a16="http://schemas.microsoft.com/office/drawing/2014/main" id="{B5008D64-64B5-4D8C-9B8A-23A50FB3019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55305" name="直线连接符 15">
            <a:extLst>
              <a:ext uri="{FF2B5EF4-FFF2-40B4-BE49-F238E27FC236}">
                <a16:creationId xmlns:a16="http://schemas.microsoft.com/office/drawing/2014/main" id="{A72D5DBE-DC1B-4849-8F3A-8596C444776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225" y="919163"/>
            <a:ext cx="843915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Number Placeholder 5">
            <a:extLst>
              <a:ext uri="{FF2B5EF4-FFF2-40B4-BE49-F238E27FC236}">
                <a16:creationId xmlns:a16="http://schemas.microsoft.com/office/drawing/2014/main" id="{F69C9F65-6B12-4E88-BC1F-916DAA826E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68D542B-EA10-455E-B028-5D255C3E4B8E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582658" name="Rectangle 2">
            <a:extLst>
              <a:ext uri="{FF2B5EF4-FFF2-40B4-BE49-F238E27FC236}">
                <a16:creationId xmlns:a16="http://schemas.microsoft.com/office/drawing/2014/main" id="{B3D7D8B1-7C4A-4E16-94AF-ED83D756C7B3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146050"/>
            <a:ext cx="8540750" cy="9112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200"/>
              <a:t>形态学算法</a:t>
            </a:r>
            <a:r>
              <a:rPr lang="en-US" altLang="zh-CN" sz="3200"/>
              <a:t>(2)</a:t>
            </a:r>
          </a:p>
        </p:txBody>
      </p:sp>
      <p:sp>
        <p:nvSpPr>
          <p:cNvPr id="582659" name="Rectangle 3">
            <a:extLst>
              <a:ext uri="{FF2B5EF4-FFF2-40B4-BE49-F238E27FC236}">
                <a16:creationId xmlns:a16="http://schemas.microsoft.com/office/drawing/2014/main" id="{5A51B5B1-67E7-4D17-9BAD-B2996CB1873A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444804" y="1485393"/>
            <a:ext cx="8254392" cy="3867758"/>
          </a:xfrm>
        </p:spPr>
        <p:txBody>
          <a:bodyPr/>
          <a:lstStyle/>
          <a:p>
            <a:r>
              <a:rPr lang="zh-CN" altLang="en-US" sz="2800" b="1">
                <a:effectLst/>
              </a:rPr>
              <a:t>孔洞填充</a:t>
            </a:r>
          </a:p>
          <a:p>
            <a:pPr eaLnBrk="1" hangingPunct="1">
              <a:buNone/>
            </a:pPr>
            <a:r>
              <a:rPr lang="en-US" altLang="zh-CN" sz="2400">
                <a:effectLst/>
              </a:rPr>
              <a:t>	</a:t>
            </a:r>
            <a:r>
              <a:rPr lang="zh-CN" altLang="en-US" sz="2400">
                <a:effectLst/>
              </a:rPr>
              <a:t>孔洞可以被定义为：由前景中相连接的边界像素点所包围的一个背景区域。</a:t>
            </a:r>
            <a:endParaRPr lang="en-US" altLang="zh-CN" sz="2400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1600">
              <a:effectLst/>
            </a:endParaRPr>
          </a:p>
          <a:p>
            <a:pPr lvl="1" eaLnBrk="1" hangingPunct="1">
              <a:buClrTx/>
              <a:buFont typeface="Wingdings" panose="05000000000000000000" pitchFamily="2" charset="2"/>
              <a:buChar char="Ø"/>
            </a:pPr>
            <a:r>
              <a:rPr lang="zh-CN" altLang="en-US" sz="2400">
                <a:effectLst/>
              </a:rPr>
              <a:t>迭代算法：令</a:t>
            </a:r>
            <a:r>
              <a:rPr lang="en-US" altLang="en-US" sz="2400">
                <a:effectLst/>
              </a:rPr>
              <a:t>A</a:t>
            </a:r>
            <a:r>
              <a:rPr lang="zh-CN" altLang="en-US" sz="2400">
                <a:effectLst/>
              </a:rPr>
              <a:t>表示一个</a:t>
            </a:r>
            <a:r>
              <a:rPr lang="en-US" altLang="zh-CN" sz="2400">
                <a:effectLst/>
              </a:rPr>
              <a:t>8</a:t>
            </a:r>
            <a:r>
              <a:rPr lang="zh-CN" altLang="en-US" sz="2400">
                <a:effectLst/>
              </a:rPr>
              <a:t>连通的边界点集合，它包围一个背景区域。</a:t>
            </a:r>
            <a:endParaRPr lang="en-US" altLang="zh-CN" sz="2400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400">
                <a:effectLst/>
              </a:rPr>
              <a:t>           1. </a:t>
            </a:r>
            <a:r>
              <a:rPr lang="zh-CN" altLang="en-US" sz="2400">
                <a:effectLst/>
              </a:rPr>
              <a:t>给定孔洞上的一个点，标记其值为</a:t>
            </a:r>
            <a:r>
              <a:rPr lang="en-US" altLang="zh-CN" sz="2400">
                <a:effectLst/>
              </a:rPr>
              <a:t>1</a:t>
            </a:r>
            <a:r>
              <a:rPr lang="zh-CN" altLang="en-US" sz="2400">
                <a:effectLst/>
              </a:rPr>
              <a:t>。</a:t>
            </a:r>
            <a:endParaRPr lang="en-US" altLang="zh-CN" sz="2400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       2</a:t>
            </a:r>
            <a:r>
              <a:rPr lang="en-US" altLang="zh-CN" sz="2400">
                <a:effectLst/>
              </a:rPr>
              <a:t>. </a:t>
            </a:r>
            <a:r>
              <a:rPr lang="zh-CN" altLang="en-US" sz="2400">
                <a:effectLst/>
              </a:rPr>
              <a:t>使用下式进行迭代：</a:t>
            </a:r>
            <a:r>
              <a:rPr lang="en-US" altLang="en-US" sz="2400">
                <a:effectLst/>
              </a:rPr>
              <a:t>X</a:t>
            </a:r>
            <a:r>
              <a:rPr lang="en-US" altLang="en-US" sz="2400" baseline="-25000">
                <a:effectLst/>
              </a:rPr>
              <a:t>k</a:t>
            </a:r>
            <a:r>
              <a:rPr lang="en-US" altLang="en-US" sz="2400">
                <a:effectLst/>
              </a:rPr>
              <a:t> = (X</a:t>
            </a:r>
            <a:r>
              <a:rPr lang="en-US" altLang="en-US" sz="2400" baseline="-25000">
                <a:effectLst/>
              </a:rPr>
              <a:t>k-1</a:t>
            </a:r>
            <a:r>
              <a:rPr lang="en-US" altLang="en-US" sz="2400">
                <a:effectLst/>
              </a:rPr>
              <a:t> + B)     A</a:t>
            </a:r>
            <a:r>
              <a:rPr lang="en-US" altLang="en-US" sz="2400" baseline="30000">
                <a:effectLst/>
              </a:rPr>
              <a:t>c</a:t>
            </a:r>
            <a:r>
              <a:rPr lang="en-US" altLang="en-US" sz="2400">
                <a:effectLst/>
              </a:rPr>
              <a:t>,   k=1, 2, …</a:t>
            </a:r>
          </a:p>
          <a:p>
            <a:pPr eaLnBrk="1" hangingPunct="1">
              <a:buNone/>
            </a:pPr>
            <a:r>
              <a:rPr lang="en-US" altLang="zh-CN" sz="2400">
                <a:effectLst/>
              </a:rPr>
              <a:t>           3. </a:t>
            </a:r>
            <a:r>
              <a:rPr lang="zh-CN" altLang="en-US" sz="2400">
                <a:effectLst/>
              </a:rPr>
              <a:t>如果</a:t>
            </a:r>
            <a:r>
              <a:rPr lang="en-US" altLang="en-US" sz="2400">
                <a:effectLst/>
              </a:rPr>
              <a:t>X</a:t>
            </a:r>
            <a:r>
              <a:rPr lang="en-US" altLang="en-US" sz="2400" baseline="-25000">
                <a:effectLst/>
              </a:rPr>
              <a:t>k</a:t>
            </a:r>
            <a:r>
              <a:rPr lang="en-US" altLang="en-US" sz="2400">
                <a:effectLst/>
              </a:rPr>
              <a:t> = X</a:t>
            </a:r>
            <a:r>
              <a:rPr lang="en-US" altLang="en-US" sz="2400" baseline="-25000">
                <a:effectLst/>
              </a:rPr>
              <a:t>k-1</a:t>
            </a:r>
            <a:r>
              <a:rPr lang="zh-CN" altLang="en-US" sz="2400" baseline="-25000">
                <a:effectLst/>
              </a:rPr>
              <a:t>，</a:t>
            </a:r>
            <a:r>
              <a:rPr lang="zh-CN" altLang="en-US" sz="2400">
                <a:effectLst/>
              </a:rPr>
              <a:t>则填充完成，停止迭代。</a:t>
            </a:r>
            <a:endParaRPr lang="en-US" altLang="en-US" sz="2400" baseline="-25000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>
              <a:effectLst/>
            </a:endParaRPr>
          </a:p>
        </p:txBody>
      </p:sp>
      <p:grpSp>
        <p:nvGrpSpPr>
          <p:cNvPr id="56325" name="组合 9">
            <a:extLst>
              <a:ext uri="{FF2B5EF4-FFF2-40B4-BE49-F238E27FC236}">
                <a16:creationId xmlns:a16="http://schemas.microsoft.com/office/drawing/2014/main" id="{4AB26FFA-561A-4C48-B40D-4D30E5B53E81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56327" name="文本框 10">
              <a:extLst>
                <a:ext uri="{FF2B5EF4-FFF2-40B4-BE49-F238E27FC236}">
                  <a16:creationId xmlns:a16="http://schemas.microsoft.com/office/drawing/2014/main" id="{ABEB5DE6-6865-443F-A4E5-86648B260A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56328" name="直线连接符 11">
              <a:extLst>
                <a:ext uri="{FF2B5EF4-FFF2-40B4-BE49-F238E27FC236}">
                  <a16:creationId xmlns:a16="http://schemas.microsoft.com/office/drawing/2014/main" id="{7903FF99-E62C-4674-A24F-23345B0261F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56326" name="直线连接符 12">
            <a:extLst>
              <a:ext uri="{FF2B5EF4-FFF2-40B4-BE49-F238E27FC236}">
                <a16:creationId xmlns:a16="http://schemas.microsoft.com/office/drawing/2014/main" id="{CB39F009-93A5-41F4-8742-86C919D1303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225" y="919163"/>
            <a:ext cx="843915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Oval 5">
            <a:extLst>
              <a:ext uri="{FF2B5EF4-FFF2-40B4-BE49-F238E27FC236}">
                <a16:creationId xmlns:a16="http://schemas.microsoft.com/office/drawing/2014/main" id="{2E1B076F-2908-410B-AAA1-B6B8492B3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0914" y="4458442"/>
            <a:ext cx="217487" cy="2159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Tahoma" panose="020B0604030504040204" pitchFamily="34" charset="0"/>
            </a:endParaRPr>
          </a:p>
        </p:txBody>
      </p:sp>
      <p:graphicFrame>
        <p:nvGraphicFramePr>
          <p:cNvPr id="11" name="Object 6">
            <a:extLst>
              <a:ext uri="{FF2B5EF4-FFF2-40B4-BE49-F238E27FC236}">
                <a16:creationId xmlns:a16="http://schemas.microsoft.com/office/drawing/2014/main" id="{21E42375-D05F-4F4C-BA01-5FECEC2E15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1044474"/>
              </p:ext>
            </p:extLst>
          </p:nvPr>
        </p:nvGraphicFramePr>
        <p:xfrm>
          <a:off x="5911111" y="4416188"/>
          <a:ext cx="373063" cy="28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25" name="Equation" r:id="rId3" imgW="2847975" imgH="2190750" progId="Equation.DSMT4">
                  <p:embed/>
                </p:oleObj>
              </mc:Choice>
              <mc:Fallback>
                <p:oleObj name="Equation" r:id="rId3" imgW="2847975" imgH="2190750" progId="Equation.DSMT4">
                  <p:embed/>
                  <p:pic>
                    <p:nvPicPr>
                      <p:cNvPr id="57350" name="Object 6">
                        <a:extLst>
                          <a:ext uri="{FF2B5EF4-FFF2-40B4-BE49-F238E27FC236}">
                            <a16:creationId xmlns:a16="http://schemas.microsoft.com/office/drawing/2014/main" id="{1BD3790D-E913-4DCA-B8FB-2387EA5B42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1111" y="4416188"/>
                        <a:ext cx="373063" cy="287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5">
            <a:extLst>
              <a:ext uri="{FF2B5EF4-FFF2-40B4-BE49-F238E27FC236}">
                <a16:creationId xmlns:a16="http://schemas.microsoft.com/office/drawing/2014/main" id="{AA3454A6-38AD-46EE-847A-63C5E32447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78FE9F4-0A3A-4A6D-95E7-F74DDB804A67}" type="slidenum">
              <a:rPr lang="en-US" altLang="en-US"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US" sz="1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50914" name="Rectangle 2">
            <a:extLst>
              <a:ext uri="{FF2B5EF4-FFF2-40B4-BE49-F238E27FC236}">
                <a16:creationId xmlns:a16="http://schemas.microsoft.com/office/drawing/2014/main" id="{26E6508F-6E74-4E04-9720-F511AD39C4BE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403225" y="204788"/>
            <a:ext cx="4638675" cy="79057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+mj-ea"/>
              </a:rPr>
              <a:t>概述</a:t>
            </a:r>
          </a:p>
        </p:txBody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DFB6E096-CCAE-4C6D-A692-7B69AE66F773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428051" y="1439862"/>
            <a:ext cx="8287898" cy="4498975"/>
          </a:xfrm>
        </p:spPr>
        <p:txBody>
          <a:bodyPr/>
          <a:lstStyle/>
          <a:p>
            <a:pPr eaLnBrk="1" hangingPunct="1"/>
            <a:r>
              <a:rPr lang="zh-CN" altLang="en-US" sz="2400" b="1">
                <a:effectLst/>
              </a:rPr>
              <a:t>形态学</a:t>
            </a:r>
            <a:r>
              <a:rPr lang="en-US" altLang="en-US" sz="2400">
                <a:effectLst/>
              </a:rPr>
              <a:t>: </a:t>
            </a:r>
            <a:r>
              <a:rPr lang="zh-CN" altLang="en-US" sz="2400">
                <a:effectLst/>
              </a:rPr>
              <a:t>通常是指生物学的分支，用于处理动物和植物的形状和结构</a:t>
            </a:r>
            <a:endParaRPr lang="en-US" altLang="en-US" sz="2400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>
              <a:effectLst/>
            </a:endParaRPr>
          </a:p>
          <a:p>
            <a:pPr eaLnBrk="1" hangingPunct="1"/>
            <a:r>
              <a:rPr lang="zh-CN" altLang="en-US" sz="2400">
                <a:effectLst/>
              </a:rPr>
              <a:t>形态学图像处理用于提取表示和描述区域形状（如边界、骨架和凸壳）的图像分量</a:t>
            </a:r>
            <a:endParaRPr lang="en-US" altLang="zh-CN" sz="2400">
              <a:effectLst/>
            </a:endParaRPr>
          </a:p>
        </p:txBody>
      </p:sp>
      <p:grpSp>
        <p:nvGrpSpPr>
          <p:cNvPr id="17413" name="组合 8">
            <a:extLst>
              <a:ext uri="{FF2B5EF4-FFF2-40B4-BE49-F238E27FC236}">
                <a16:creationId xmlns:a16="http://schemas.microsoft.com/office/drawing/2014/main" id="{1754B22B-550F-4ABE-99DF-6AD4F9DB7C02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17415" name="文本框 3">
              <a:extLst>
                <a:ext uri="{FF2B5EF4-FFF2-40B4-BE49-F238E27FC236}">
                  <a16:creationId xmlns:a16="http://schemas.microsoft.com/office/drawing/2014/main" id="{7DFDE0A4-3016-41AB-92E7-B4E5100D89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17416" name="直线连接符 5">
              <a:extLst>
                <a:ext uri="{FF2B5EF4-FFF2-40B4-BE49-F238E27FC236}">
                  <a16:creationId xmlns:a16="http://schemas.microsoft.com/office/drawing/2014/main" id="{E468D683-596E-4173-B638-22744CC7E5B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7414" name="直线连接符 15">
            <a:extLst>
              <a:ext uri="{FF2B5EF4-FFF2-40B4-BE49-F238E27FC236}">
                <a16:creationId xmlns:a16="http://schemas.microsoft.com/office/drawing/2014/main" id="{0E20D9A8-88E8-4637-9929-17EF9947AA6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225" y="919163"/>
            <a:ext cx="843915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9627616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Number Placeholder 5">
            <a:extLst>
              <a:ext uri="{FF2B5EF4-FFF2-40B4-BE49-F238E27FC236}">
                <a16:creationId xmlns:a16="http://schemas.microsoft.com/office/drawing/2014/main" id="{9E4A12C7-DA82-4395-A0EF-F39E658941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6B89FB6-D767-4EE7-B3BB-49BCFD111A9C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pic>
        <p:nvPicPr>
          <p:cNvPr id="58371" name="Picture 4">
            <a:extLst>
              <a:ext uri="{FF2B5EF4-FFF2-40B4-BE49-F238E27FC236}">
                <a16:creationId xmlns:a16="http://schemas.microsoft.com/office/drawing/2014/main" id="{A91C761B-2ECE-4957-B43A-C3A2B51C1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19" y="206375"/>
            <a:ext cx="3741738" cy="590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2" name="Picture 5">
            <a:extLst>
              <a:ext uri="{FF2B5EF4-FFF2-40B4-BE49-F238E27FC236}">
                <a16:creationId xmlns:a16="http://schemas.microsoft.com/office/drawing/2014/main" id="{CAA6D8CF-5423-43B7-A6E3-BBBC4D893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713"/>
          <a:stretch>
            <a:fillRect/>
          </a:stretch>
        </p:blipFill>
        <p:spPr bwMode="auto">
          <a:xfrm>
            <a:off x="5874710" y="214313"/>
            <a:ext cx="1495425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8379" name="组合 17">
            <a:extLst>
              <a:ext uri="{FF2B5EF4-FFF2-40B4-BE49-F238E27FC236}">
                <a16:creationId xmlns:a16="http://schemas.microsoft.com/office/drawing/2014/main" id="{26892EED-4BC8-4118-9A6B-4B441460B60A}"/>
              </a:ext>
            </a:extLst>
          </p:cNvPr>
          <p:cNvGrpSpPr>
            <a:grpSpLocks/>
          </p:cNvGrpSpPr>
          <p:nvPr/>
        </p:nvGrpSpPr>
        <p:grpSpPr bwMode="auto">
          <a:xfrm>
            <a:off x="5434012" y="5327650"/>
            <a:ext cx="3408363" cy="368300"/>
            <a:chOff x="5629953" y="5311259"/>
            <a:chExt cx="3407664" cy="369332"/>
          </a:xfrm>
        </p:grpSpPr>
        <p:sp>
          <p:nvSpPr>
            <p:cNvPr id="58385" name="矩形 13">
              <a:extLst>
                <a:ext uri="{FF2B5EF4-FFF2-40B4-BE49-F238E27FC236}">
                  <a16:creationId xmlns:a16="http://schemas.microsoft.com/office/drawing/2014/main" id="{FED0C1A1-9F71-4689-BC5A-B2D62FB17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953" y="5311259"/>
              <a:ext cx="34076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ahoma" panose="020B0604030504040204" pitchFamily="34" charset="0"/>
                </a:rPr>
                <a:t>X</a:t>
              </a:r>
              <a:r>
                <a:rPr lang="en-US" altLang="en-US" sz="1800" baseline="-25000">
                  <a:latin typeface="Tahoma" panose="020B0604030504040204" pitchFamily="34" charset="0"/>
                </a:rPr>
                <a:t>k</a:t>
              </a:r>
              <a:r>
                <a:rPr lang="en-US" altLang="en-US" sz="1800">
                  <a:latin typeface="Tahoma" panose="020B0604030504040204" pitchFamily="34" charset="0"/>
                </a:rPr>
                <a:t>=(X</a:t>
              </a:r>
              <a:r>
                <a:rPr lang="en-US" altLang="en-US" sz="1800" baseline="-25000">
                  <a:latin typeface="Tahoma" panose="020B0604030504040204" pitchFamily="34" charset="0"/>
                </a:rPr>
                <a:t>k-1 </a:t>
              </a:r>
              <a:r>
                <a:rPr lang="en-US" altLang="en-US" sz="1800">
                  <a:latin typeface="Tahoma" panose="020B0604030504040204" pitchFamily="34" charset="0"/>
                </a:rPr>
                <a:t>+ B)    A</a:t>
              </a:r>
              <a:r>
                <a:rPr lang="en-US" altLang="en-US" sz="1800" baseline="30000">
                  <a:latin typeface="Tahoma" panose="020B0604030504040204" pitchFamily="34" charset="0"/>
                </a:rPr>
                <a:t>c     </a:t>
              </a:r>
              <a:r>
                <a:rPr lang="en-US" altLang="en-US" sz="1800">
                  <a:latin typeface="Tahoma" panose="020B0604030504040204" pitchFamily="34" charset="0"/>
                </a:rPr>
                <a:t>k=1,2,3,…</a:t>
              </a:r>
              <a:endParaRPr lang="zh-CN" altLang="en-US" sz="1800">
                <a:latin typeface="Tahoma" panose="020B0604030504040204" pitchFamily="34" charset="0"/>
              </a:endParaRPr>
            </a:p>
          </p:txBody>
        </p:sp>
        <p:graphicFrame>
          <p:nvGraphicFramePr>
            <p:cNvPr id="58386" name="Object 6">
              <a:extLst>
                <a:ext uri="{FF2B5EF4-FFF2-40B4-BE49-F238E27FC236}">
                  <a16:creationId xmlns:a16="http://schemas.microsoft.com/office/drawing/2014/main" id="{744DB735-C1AD-4749-9851-7E551E3491A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005638" y="5362575"/>
            <a:ext cx="315351" cy="2428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473" name="Equation" r:id="rId5" imgW="2847975" imgH="2190750" progId="Equation.DSMT4">
                    <p:embed/>
                  </p:oleObj>
                </mc:Choice>
                <mc:Fallback>
                  <p:oleObj name="Equation" r:id="rId5" imgW="2847975" imgH="2190750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05638" y="5362575"/>
                          <a:ext cx="315351" cy="2428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8387" name="Oval 5">
              <a:extLst>
                <a:ext uri="{FF2B5EF4-FFF2-40B4-BE49-F238E27FC236}">
                  <a16:creationId xmlns:a16="http://schemas.microsoft.com/office/drawing/2014/main" id="{E3324C91-48D3-4101-A7F3-786B9AEC9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4150" y="5395913"/>
              <a:ext cx="217488" cy="21748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Tahoma" panose="020B0604030504040204" pitchFamily="34" charset="0"/>
              </a:endParaRPr>
            </a:p>
          </p:txBody>
        </p:sp>
      </p:grpSp>
      <p:sp>
        <p:nvSpPr>
          <p:cNvPr id="58380" name="文本框 1">
            <a:extLst>
              <a:ext uri="{FF2B5EF4-FFF2-40B4-BE49-F238E27FC236}">
                <a16:creationId xmlns:a16="http://schemas.microsoft.com/office/drawing/2014/main" id="{BF3B0D0B-9217-42EC-9892-56F1D26032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4710" y="1966863"/>
            <a:ext cx="2755707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kumimoji="1" lang="zh-CN" altLang="en-US" sz="1800" b="1">
                <a:latin typeface="Tahoma" panose="020B0604030504040204" pitchFamily="34" charset="0"/>
              </a:rPr>
              <a:t>孔洞填充示例图</a:t>
            </a:r>
            <a:r>
              <a:rPr kumimoji="1" lang="zh-CN" altLang="en-US" sz="1800">
                <a:latin typeface="Tahoma" panose="020B0604030504040204" pitchFamily="34" charset="0"/>
              </a:rPr>
              <a:t>：</a:t>
            </a:r>
            <a:endParaRPr kumimoji="1" lang="en-US" altLang="zh-CN" sz="180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kumimoji="1" lang="en-US" altLang="zh-CN" sz="1800">
                <a:latin typeface="Tahoma" panose="020B0604030504040204" pitchFamily="34" charset="0"/>
              </a:rPr>
              <a:t>(a) </a:t>
            </a:r>
            <a:r>
              <a:rPr kumimoji="1" lang="zh-CN" altLang="en-US" sz="1800">
                <a:latin typeface="Tahoma" panose="020B0604030504040204" pitchFamily="34" charset="0"/>
              </a:rPr>
              <a:t>集合</a:t>
            </a:r>
            <a:r>
              <a:rPr kumimoji="1" lang="en-US" altLang="zh-CN" sz="1800">
                <a:latin typeface="Tahoma" panose="020B0604030504040204" pitchFamily="34" charset="0"/>
              </a:rPr>
              <a:t>A</a:t>
            </a:r>
            <a:r>
              <a:rPr kumimoji="1" lang="zh-CN" altLang="en-US" sz="1800">
                <a:latin typeface="Tahoma" panose="020B0604030504040204" pitchFamily="34" charset="0"/>
              </a:rPr>
              <a:t>（阴影部分）</a:t>
            </a:r>
            <a:endParaRPr kumimoji="1" lang="en-US" altLang="zh-CN" sz="180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kumimoji="1" lang="en-US" altLang="zh-CN" sz="1800">
                <a:latin typeface="Tahoma" panose="020B0604030504040204" pitchFamily="34" charset="0"/>
              </a:rPr>
              <a:t>(b) A</a:t>
            </a:r>
            <a:r>
              <a:rPr kumimoji="1" lang="zh-CN" altLang="en-US" sz="1800">
                <a:latin typeface="Tahoma" panose="020B0604030504040204" pitchFamily="34" charset="0"/>
              </a:rPr>
              <a:t>的补集</a:t>
            </a:r>
            <a:endParaRPr kumimoji="1" lang="en-US" altLang="zh-CN" sz="180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kumimoji="1" lang="en-US" altLang="zh-CN" sz="1800">
                <a:latin typeface="Tahoma" panose="020B0604030504040204" pitchFamily="34" charset="0"/>
              </a:rPr>
              <a:t>(c) </a:t>
            </a:r>
            <a:r>
              <a:rPr kumimoji="1" lang="zh-CN" altLang="en-US" sz="1800">
                <a:latin typeface="Tahoma" panose="020B0604030504040204" pitchFamily="34" charset="0"/>
              </a:rPr>
              <a:t>结构元</a:t>
            </a:r>
            <a:r>
              <a:rPr kumimoji="1" lang="en-US" altLang="zh-CN" sz="1800">
                <a:latin typeface="Tahoma" panose="020B0604030504040204" pitchFamily="34" charset="0"/>
              </a:rPr>
              <a:t>B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kumimoji="1" lang="en-US" altLang="zh-CN" sz="1800">
                <a:latin typeface="Tahoma" panose="020B0604030504040204" pitchFamily="34" charset="0"/>
              </a:rPr>
              <a:t>(d) </a:t>
            </a:r>
            <a:r>
              <a:rPr kumimoji="1" lang="zh-CN" altLang="en-US" sz="1800">
                <a:latin typeface="Tahoma" panose="020B0604030504040204" pitchFamily="34" charset="0"/>
              </a:rPr>
              <a:t>边界内的初始点 </a:t>
            </a:r>
            <a:endParaRPr kumimoji="1" lang="en-US" altLang="zh-CN" sz="180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kumimoji="1" lang="en-US" altLang="zh-CN" sz="1800">
                <a:latin typeface="Tahoma" panose="020B0604030504040204" pitchFamily="34" charset="0"/>
              </a:rPr>
              <a:t>(</a:t>
            </a:r>
            <a:r>
              <a:rPr kumimoji="1" lang="zh-CN" altLang="zh-CN" sz="1800">
                <a:latin typeface="Tahoma" panose="020B0604030504040204" pitchFamily="34" charset="0"/>
              </a:rPr>
              <a:t>e)-(h)</a:t>
            </a:r>
            <a:r>
              <a:rPr kumimoji="1" lang="zh-CN" altLang="en-US" sz="1800">
                <a:latin typeface="Tahoma" panose="020B0604030504040204" pitchFamily="34" charset="0"/>
              </a:rPr>
              <a:t> 迭代步骤 </a:t>
            </a:r>
            <a:endParaRPr kumimoji="1" lang="en-US" altLang="zh-CN" sz="180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kumimoji="1" lang="en-US" altLang="zh-CN" sz="1800">
                <a:latin typeface="Tahoma" panose="020B0604030504040204" pitchFamily="34" charset="0"/>
              </a:rPr>
              <a:t>(</a:t>
            </a:r>
            <a:r>
              <a:rPr kumimoji="1" lang="zh-CN" altLang="zh-CN" sz="1800">
                <a:latin typeface="Tahoma" panose="020B0604030504040204" pitchFamily="34" charset="0"/>
              </a:rPr>
              <a:t>i) </a:t>
            </a:r>
            <a:r>
              <a:rPr kumimoji="1" lang="zh-CN" altLang="en-US" sz="1800">
                <a:latin typeface="Tahoma" panose="020B0604030504040204" pitchFamily="34" charset="0"/>
              </a:rPr>
              <a:t>最终结果，即</a:t>
            </a:r>
            <a:r>
              <a:rPr kumimoji="1" lang="en-US" altLang="zh-CN" sz="1800">
                <a:latin typeface="Tahoma" panose="020B0604030504040204" pitchFamily="34" charset="0"/>
              </a:rPr>
              <a:t>(</a:t>
            </a:r>
            <a:r>
              <a:rPr kumimoji="1" lang="zh-CN" altLang="zh-CN" sz="1800">
                <a:latin typeface="Tahoma" panose="020B0604030504040204" pitchFamily="34" charset="0"/>
              </a:rPr>
              <a:t>a)</a:t>
            </a:r>
            <a:r>
              <a:rPr kumimoji="1" lang="zh-CN" altLang="en-US" sz="1800">
                <a:latin typeface="Tahoma" panose="020B0604030504040204" pitchFamily="34" charset="0"/>
              </a:rPr>
              <a:t>和</a:t>
            </a:r>
            <a:r>
              <a:rPr kumimoji="1" lang="en-US" altLang="zh-CN" sz="1800">
                <a:latin typeface="Tahoma" panose="020B0604030504040204" pitchFamily="34" charset="0"/>
              </a:rPr>
              <a:t>(</a:t>
            </a:r>
            <a:r>
              <a:rPr kumimoji="1" lang="zh-CN" altLang="zh-CN" sz="1800">
                <a:latin typeface="Tahoma" panose="020B0604030504040204" pitchFamily="34" charset="0"/>
              </a:rPr>
              <a:t>h)</a:t>
            </a:r>
            <a:r>
              <a:rPr kumimoji="1" lang="zh-CN" altLang="en-US" sz="1800">
                <a:latin typeface="Tahoma" panose="020B0604030504040204" pitchFamily="34" charset="0"/>
              </a:rPr>
              <a:t>的结合。</a:t>
            </a:r>
            <a:endParaRPr kumimoji="1" lang="en-US" altLang="zh-CN" sz="1800">
              <a:latin typeface="Tahoma" panose="020B0604030504040204" pitchFamily="34" charset="0"/>
            </a:endParaRPr>
          </a:p>
        </p:txBody>
      </p:sp>
      <p:grpSp>
        <p:nvGrpSpPr>
          <p:cNvPr id="58381" name="组合 21">
            <a:extLst>
              <a:ext uri="{FF2B5EF4-FFF2-40B4-BE49-F238E27FC236}">
                <a16:creationId xmlns:a16="http://schemas.microsoft.com/office/drawing/2014/main" id="{6066B5D5-6A6B-497F-A83E-666EEEDF0B59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58383" name="文本框 22">
              <a:extLst>
                <a:ext uri="{FF2B5EF4-FFF2-40B4-BE49-F238E27FC236}">
                  <a16:creationId xmlns:a16="http://schemas.microsoft.com/office/drawing/2014/main" id="{6D791F37-3270-455C-83E0-1EF3D3D291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58384" name="直线连接符 23">
              <a:extLst>
                <a:ext uri="{FF2B5EF4-FFF2-40B4-BE49-F238E27FC236}">
                  <a16:creationId xmlns:a16="http://schemas.microsoft.com/office/drawing/2014/main" id="{4C6407E3-F3A5-4AC2-9B85-15E9778338F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Number Placeholder 5">
            <a:extLst>
              <a:ext uri="{FF2B5EF4-FFF2-40B4-BE49-F238E27FC236}">
                <a16:creationId xmlns:a16="http://schemas.microsoft.com/office/drawing/2014/main" id="{8F6CC58A-62E8-448F-9008-33E8C4F18C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5DDC876-27B3-4661-8EC6-A4D618791481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587778" name="Rectangle 2">
            <a:extLst>
              <a:ext uri="{FF2B5EF4-FFF2-40B4-BE49-F238E27FC236}">
                <a16:creationId xmlns:a16="http://schemas.microsoft.com/office/drawing/2014/main" id="{4470438C-BCC1-4923-9D60-60B38E8CC3D5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146050"/>
            <a:ext cx="8540750" cy="9112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200"/>
              <a:t>形态学算法</a:t>
            </a:r>
            <a:r>
              <a:rPr lang="en-US" altLang="zh-CN" sz="3200"/>
              <a:t>(3)</a:t>
            </a:r>
          </a:p>
        </p:txBody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ACA9F64C-6BD6-4944-AF9E-011457131E49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400" b="1">
                <a:effectLst/>
              </a:rPr>
              <a:t>连通分量的提取 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400">
                <a:effectLst/>
              </a:rPr>
              <a:t>	</a:t>
            </a:r>
            <a:endParaRPr lang="en-US" altLang="en-US" sz="2400">
              <a:effectLst/>
            </a:endParaRPr>
          </a:p>
        </p:txBody>
      </p:sp>
      <p:pic>
        <p:nvPicPr>
          <p:cNvPr id="61445" name="图片 1">
            <a:extLst>
              <a:ext uri="{FF2B5EF4-FFF2-40B4-BE49-F238E27FC236}">
                <a16:creationId xmlns:a16="http://schemas.microsoft.com/office/drawing/2014/main" id="{F6778F78-0F57-4164-AB0A-320E0C1C5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800" y="2768600"/>
            <a:ext cx="353060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6" name="文本框 2">
            <a:extLst>
              <a:ext uri="{FF2B5EF4-FFF2-40B4-BE49-F238E27FC236}">
                <a16:creationId xmlns:a16="http://schemas.microsoft.com/office/drawing/2014/main" id="{7B7DB6BD-EB37-40B0-B86C-8B06D928F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4100" y="3671888"/>
            <a:ext cx="1955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ahoma" panose="020B0604030504040204" pitchFamily="34" charset="0"/>
              </a:rPr>
              <a:t>B</a:t>
            </a:r>
            <a:r>
              <a:rPr kumimoji="1" lang="zh-CN" altLang="en-US" sz="2400">
                <a:latin typeface="Tahoma" panose="020B0604030504040204" pitchFamily="34" charset="0"/>
              </a:rPr>
              <a:t>：结构元素</a:t>
            </a:r>
            <a:endParaRPr kumimoji="1" lang="en-US" altLang="zh-CN" sz="240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1" lang="en-US" altLang="zh-CN" sz="240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latin typeface="Tahoma" panose="020B0604030504040204" pitchFamily="34" charset="0"/>
              </a:rPr>
              <a:t>直到</a:t>
            </a:r>
            <a:r>
              <a:rPr lang="en-US" altLang="en-US" sz="2400">
                <a:latin typeface="Tahoma" panose="020B0604030504040204" pitchFamily="34" charset="0"/>
              </a:rPr>
              <a:t>X</a:t>
            </a:r>
            <a:r>
              <a:rPr lang="en-US" altLang="en-US" sz="2400" baseline="-25000">
                <a:latin typeface="Tahoma" panose="020B0604030504040204" pitchFamily="34" charset="0"/>
              </a:rPr>
              <a:t>k</a:t>
            </a:r>
            <a:r>
              <a:rPr lang="en-US" altLang="en-US" sz="2400">
                <a:latin typeface="Tahoma" panose="020B0604030504040204" pitchFamily="34" charset="0"/>
              </a:rPr>
              <a:t> = X</a:t>
            </a:r>
            <a:r>
              <a:rPr lang="en-US" altLang="en-US" sz="2400" baseline="-25000">
                <a:latin typeface="Tahoma" panose="020B0604030504040204" pitchFamily="34" charset="0"/>
              </a:rPr>
              <a:t>k-1</a:t>
            </a:r>
            <a:endParaRPr kumimoji="1" lang="zh-CN" altLang="en-US" sz="2400">
              <a:latin typeface="Tahoma" panose="020B0604030504040204" pitchFamily="34" charset="0"/>
            </a:endParaRPr>
          </a:p>
        </p:txBody>
      </p:sp>
      <p:grpSp>
        <p:nvGrpSpPr>
          <p:cNvPr id="61447" name="组合 11">
            <a:extLst>
              <a:ext uri="{FF2B5EF4-FFF2-40B4-BE49-F238E27FC236}">
                <a16:creationId xmlns:a16="http://schemas.microsoft.com/office/drawing/2014/main" id="{38CB7D8E-23C8-44E6-8071-B586C552CBCE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61449" name="文本框 12">
              <a:extLst>
                <a:ext uri="{FF2B5EF4-FFF2-40B4-BE49-F238E27FC236}">
                  <a16:creationId xmlns:a16="http://schemas.microsoft.com/office/drawing/2014/main" id="{A9C61834-8DEE-4214-80E7-B964ED1A8E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61450" name="直线连接符 13">
              <a:extLst>
                <a:ext uri="{FF2B5EF4-FFF2-40B4-BE49-F238E27FC236}">
                  <a16:creationId xmlns:a16="http://schemas.microsoft.com/office/drawing/2014/main" id="{49704595-0151-49A2-9B69-84960426DAC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61448" name="直线连接符 14">
            <a:extLst>
              <a:ext uri="{FF2B5EF4-FFF2-40B4-BE49-F238E27FC236}">
                <a16:creationId xmlns:a16="http://schemas.microsoft.com/office/drawing/2014/main" id="{6B45108A-11E6-448D-AAED-8CEB8F20838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225" y="919163"/>
            <a:ext cx="843915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Number Placeholder 5">
            <a:extLst>
              <a:ext uri="{FF2B5EF4-FFF2-40B4-BE49-F238E27FC236}">
                <a16:creationId xmlns:a16="http://schemas.microsoft.com/office/drawing/2014/main" id="{50C69890-1B1F-4F88-AEF7-89ED466C2C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0B2B1B6-7409-4CC8-BB11-675DC7711960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pic>
        <p:nvPicPr>
          <p:cNvPr id="62467" name="Picture 4">
            <a:extLst>
              <a:ext uri="{FF2B5EF4-FFF2-40B4-BE49-F238E27FC236}">
                <a16:creationId xmlns:a16="http://schemas.microsoft.com/office/drawing/2014/main" id="{2D65EEAC-0225-418F-95CE-34C7E77ED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75" y="28575"/>
            <a:ext cx="6238875" cy="524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Picture 5">
            <a:extLst>
              <a:ext uri="{FF2B5EF4-FFF2-40B4-BE49-F238E27FC236}">
                <a16:creationId xmlns:a16="http://schemas.microsoft.com/office/drawing/2014/main" id="{68B3F939-B27D-4FEB-BBE8-1C9187508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7"/>
          <a:stretch>
            <a:fillRect/>
          </a:stretch>
        </p:blipFill>
        <p:spPr bwMode="auto">
          <a:xfrm>
            <a:off x="1225550" y="5253038"/>
            <a:ext cx="6550025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3" name="文本框 1">
            <a:extLst>
              <a:ext uri="{FF2B5EF4-FFF2-40B4-BE49-F238E27FC236}">
                <a16:creationId xmlns:a16="http://schemas.microsoft.com/office/drawing/2014/main" id="{DEF4DBA3-29B9-4F72-9FCC-B87928396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8335" y="5400859"/>
            <a:ext cx="572688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kumimoji="1" lang="zh-CN" altLang="en-US" sz="1400">
                <a:latin typeface="Tahoma" panose="020B0604030504040204" pitchFamily="34" charset="0"/>
              </a:rPr>
              <a:t>连通分量提取的示例 ：</a:t>
            </a:r>
            <a:r>
              <a:rPr kumimoji="1" lang="en-US" altLang="zh-CN" sz="1400">
                <a:latin typeface="Tahoma" panose="020B0604030504040204" pitchFamily="34" charset="0"/>
              </a:rPr>
              <a:t>(a)</a:t>
            </a:r>
            <a:r>
              <a:rPr kumimoji="1" lang="zh-CN" altLang="en-US" sz="1400">
                <a:latin typeface="Tahoma" panose="020B0604030504040204" pitchFamily="34" charset="0"/>
              </a:rPr>
              <a:t>结构元</a:t>
            </a:r>
            <a:r>
              <a:rPr kumimoji="1" lang="en-US" altLang="zh-CN" sz="1400">
                <a:latin typeface="Tahoma" panose="020B0604030504040204" pitchFamily="34" charset="0"/>
              </a:rPr>
              <a:t>B  </a:t>
            </a:r>
            <a:r>
              <a:rPr kumimoji="1" lang="zh-CN" altLang="en-US" sz="1400">
                <a:latin typeface="Tahoma" panose="020B0604030504040204" pitchFamily="34" charset="0"/>
              </a:rPr>
              <a:t> </a:t>
            </a:r>
            <a:r>
              <a:rPr kumimoji="1" lang="en-US" altLang="zh-CN" sz="1400">
                <a:latin typeface="Tahoma" panose="020B0604030504040204" pitchFamily="34" charset="0"/>
              </a:rPr>
              <a:t>(b)</a:t>
            </a:r>
            <a:r>
              <a:rPr kumimoji="1" lang="zh-CN" altLang="en-US" sz="1400">
                <a:latin typeface="Tahoma" panose="020B0604030504040204" pitchFamily="34" charset="0"/>
              </a:rPr>
              <a:t> 具有一个连通分量的集合   </a:t>
            </a:r>
            <a:r>
              <a:rPr kumimoji="1" lang="en-US" altLang="zh-CN" sz="1400">
                <a:latin typeface="Tahoma" panose="020B0604030504040204" pitchFamily="34" charset="0"/>
              </a:rPr>
              <a:t>(</a:t>
            </a:r>
            <a:r>
              <a:rPr kumimoji="1" lang="zh-CN" altLang="zh-CN" sz="1400">
                <a:latin typeface="Tahoma" panose="020B0604030504040204" pitchFamily="34" charset="0"/>
              </a:rPr>
              <a:t>c) </a:t>
            </a:r>
            <a:r>
              <a:rPr kumimoji="1" lang="zh-CN" altLang="en-US" sz="1400">
                <a:latin typeface="Tahoma" panose="020B0604030504040204" pitchFamily="34" charset="0"/>
              </a:rPr>
              <a:t>在连通分量指定初始点，并标记为</a:t>
            </a:r>
            <a:r>
              <a:rPr kumimoji="1" lang="en-US" altLang="zh-CN" sz="1400">
                <a:latin typeface="Tahoma" panose="020B0604030504040204" pitchFamily="34" charset="0"/>
              </a:rPr>
              <a:t>1</a:t>
            </a:r>
            <a:r>
              <a:rPr kumimoji="1" lang="zh-CN" altLang="en-US" sz="1400">
                <a:latin typeface="Tahoma" panose="020B0604030504040204" pitchFamily="34" charset="0"/>
              </a:rPr>
              <a:t>。   </a:t>
            </a:r>
            <a:r>
              <a:rPr kumimoji="1" lang="en-US" altLang="zh-CN" sz="1400">
                <a:latin typeface="Tahoma" panose="020B0604030504040204" pitchFamily="34" charset="0"/>
              </a:rPr>
              <a:t>(</a:t>
            </a:r>
            <a:r>
              <a:rPr kumimoji="1" lang="zh-CN" altLang="zh-CN" sz="1400">
                <a:latin typeface="Tahoma" panose="020B0604030504040204" pitchFamily="34" charset="0"/>
              </a:rPr>
              <a:t>d)-(g) </a:t>
            </a:r>
            <a:r>
              <a:rPr kumimoji="1" lang="zh-CN" altLang="en-US" sz="1400">
                <a:latin typeface="Tahoma" panose="020B0604030504040204" pitchFamily="34" charset="0"/>
              </a:rPr>
              <a:t>迭代过程</a:t>
            </a:r>
          </a:p>
        </p:txBody>
      </p:sp>
      <p:grpSp>
        <p:nvGrpSpPr>
          <p:cNvPr id="62474" name="组合 14">
            <a:extLst>
              <a:ext uri="{FF2B5EF4-FFF2-40B4-BE49-F238E27FC236}">
                <a16:creationId xmlns:a16="http://schemas.microsoft.com/office/drawing/2014/main" id="{4D52EAB8-3B9B-4495-AAEE-F2CC751DAED4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62475" name="文本框 15">
              <a:extLst>
                <a:ext uri="{FF2B5EF4-FFF2-40B4-BE49-F238E27FC236}">
                  <a16:creationId xmlns:a16="http://schemas.microsoft.com/office/drawing/2014/main" id="{A1815CA5-8A5C-4844-AE4B-212779FC8A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62476" name="直线连接符 16">
              <a:extLst>
                <a:ext uri="{FF2B5EF4-FFF2-40B4-BE49-F238E27FC236}">
                  <a16:creationId xmlns:a16="http://schemas.microsoft.com/office/drawing/2014/main" id="{1D5B23C9-1E59-4CBA-B0F6-4FBC441A2AD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Number Placeholder 5">
            <a:extLst>
              <a:ext uri="{FF2B5EF4-FFF2-40B4-BE49-F238E27FC236}">
                <a16:creationId xmlns:a16="http://schemas.microsoft.com/office/drawing/2014/main" id="{9901E7C7-E509-4653-8AE5-A4099AABFB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492366A-5856-45F5-A7D9-590A997B9508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592898" name="Rectangle 2">
            <a:extLst>
              <a:ext uri="{FF2B5EF4-FFF2-40B4-BE49-F238E27FC236}">
                <a16:creationId xmlns:a16="http://schemas.microsoft.com/office/drawing/2014/main" id="{72F05FBC-6B2B-4EB2-9191-41FE7E0ADB3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146050"/>
            <a:ext cx="8540750" cy="9112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200"/>
              <a:t>形态学算法</a:t>
            </a:r>
            <a:r>
              <a:rPr lang="en-US" altLang="zh-CN" sz="3200"/>
              <a:t>(4)</a:t>
            </a:r>
          </a:p>
        </p:txBody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B33AEFA6-E2FA-4F52-A92F-6A206CEDBB92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369721" y="1115625"/>
            <a:ext cx="8540750" cy="4498975"/>
          </a:xfrm>
        </p:spPr>
        <p:txBody>
          <a:bodyPr/>
          <a:lstStyle/>
          <a:p>
            <a:pPr eaLnBrk="1" hangingPunct="1"/>
            <a:r>
              <a:rPr lang="zh-CN" altLang="en-US" sz="2800" b="1">
                <a:effectLst/>
              </a:rPr>
              <a:t>凸包：</a:t>
            </a:r>
            <a:r>
              <a:rPr lang="zh-CN" altLang="en-US" sz="2400">
                <a:effectLst/>
              </a:rPr>
              <a:t>集合</a:t>
            </a:r>
            <a:r>
              <a:rPr lang="en-US" altLang="en-US" sz="2400">
                <a:effectLst/>
              </a:rPr>
              <a:t>A</a:t>
            </a:r>
            <a:r>
              <a:rPr lang="zh-CN" altLang="en-US" sz="2400">
                <a:effectLst/>
              </a:rPr>
              <a:t>内，若连接任意两个点的线段都在</a:t>
            </a:r>
            <a:r>
              <a:rPr lang="en-US" altLang="en-US" sz="2400">
                <a:effectLst/>
              </a:rPr>
              <a:t>A</a:t>
            </a:r>
            <a:r>
              <a:rPr lang="zh-CN" altLang="en-US" sz="2400">
                <a:effectLst/>
              </a:rPr>
              <a:t>的内部，则称集合</a:t>
            </a:r>
            <a:r>
              <a:rPr lang="en-US" altLang="en-US" sz="2400">
                <a:effectLst/>
              </a:rPr>
              <a:t>A</a:t>
            </a:r>
            <a:r>
              <a:rPr lang="zh-CN" altLang="en-US" sz="2400">
                <a:effectLst/>
              </a:rPr>
              <a:t>的凸形的。</a:t>
            </a:r>
            <a:r>
              <a:rPr lang="en-US" altLang="en-US" sz="2400">
                <a:effectLst/>
              </a:rPr>
              <a:t>The </a:t>
            </a:r>
            <a:r>
              <a:rPr lang="en-US" altLang="en-US" sz="2400" b="1" i="1">
                <a:effectLst/>
              </a:rPr>
              <a:t>convex hull</a:t>
            </a:r>
            <a:r>
              <a:rPr lang="en-US" altLang="en-US" sz="2400">
                <a:effectLst/>
              </a:rPr>
              <a:t> H of a set S is the smallest convex set containing S.</a:t>
            </a:r>
            <a:endParaRPr lang="en-US" altLang="zh-CN" sz="2400">
              <a:effectLst/>
            </a:endParaRPr>
          </a:p>
          <a:p>
            <a:pPr eaLnBrk="1" hangingPunct="1"/>
            <a:endParaRPr lang="en-US" altLang="zh-CN" sz="1200">
              <a:effectLst/>
            </a:endParaRPr>
          </a:p>
          <a:p>
            <a:pPr eaLnBrk="1" hangingPunct="1">
              <a:buClrTx/>
              <a:buFont typeface="Wingdings" panose="05000000000000000000" pitchFamily="2" charset="2"/>
              <a:buChar char="Ø"/>
            </a:pPr>
            <a:r>
              <a:rPr lang="zh-CN" altLang="en-US" sz="2400">
                <a:effectLst/>
              </a:rPr>
              <a:t>迭代算法：</a:t>
            </a:r>
            <a:endParaRPr lang="en-US" altLang="zh-CN" sz="2400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</a:t>
            </a:r>
          </a:p>
        </p:txBody>
      </p:sp>
      <p:pic>
        <p:nvPicPr>
          <p:cNvPr id="65541" name="图片 1">
            <a:extLst>
              <a:ext uri="{FF2B5EF4-FFF2-40B4-BE49-F238E27FC236}">
                <a16:creationId xmlns:a16="http://schemas.microsoft.com/office/drawing/2014/main" id="{52B52BF1-535B-4504-8F75-EDB132A63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321" y="3646407"/>
            <a:ext cx="4229100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2" name="文本框 3">
            <a:extLst>
              <a:ext uri="{FF2B5EF4-FFF2-40B4-BE49-F238E27FC236}">
                <a16:creationId xmlns:a16="http://schemas.microsoft.com/office/drawing/2014/main" id="{854981D5-FDD6-4FBC-A725-C1417AD770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271" y="3089211"/>
            <a:ext cx="37898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latin typeface="Tahoma" panose="020B0604030504040204" pitchFamily="34" charset="0"/>
              </a:rPr>
              <a:t>，</a:t>
            </a:r>
            <a:r>
              <a:rPr lang="zh-CN" altLang="zh-CN" sz="1800">
                <a:latin typeface="Tahoma" panose="020B0604030504040204" pitchFamily="34" charset="0"/>
              </a:rPr>
              <a:t>i=1,2,3,4</a:t>
            </a:r>
            <a:r>
              <a:rPr lang="zh-CN" altLang="en-US" sz="1800">
                <a:latin typeface="Tahoma" panose="020B0604030504040204" pitchFamily="34" charset="0"/>
              </a:rPr>
              <a:t>表示下图的</a:t>
            </a:r>
            <a:r>
              <a:rPr lang="en-US" altLang="zh-CN" sz="1800">
                <a:latin typeface="Tahoma" panose="020B0604030504040204" pitchFamily="34" charset="0"/>
              </a:rPr>
              <a:t>4</a:t>
            </a:r>
            <a:r>
              <a:rPr lang="zh-CN" altLang="en-US" sz="1800">
                <a:latin typeface="Tahoma" panose="020B0604030504040204" pitchFamily="34" charset="0"/>
              </a:rPr>
              <a:t>个结构元，</a:t>
            </a:r>
            <a:endParaRPr kumimoji="1" lang="zh-CN" altLang="en-US" sz="1800">
              <a:latin typeface="Tahoma" panose="020B0604030504040204" pitchFamily="34" charset="0"/>
            </a:endParaRPr>
          </a:p>
        </p:txBody>
      </p:sp>
      <p:pic>
        <p:nvPicPr>
          <p:cNvPr id="65543" name="图片 4">
            <a:extLst>
              <a:ext uri="{FF2B5EF4-FFF2-40B4-BE49-F238E27FC236}">
                <a16:creationId xmlns:a16="http://schemas.microsoft.com/office/drawing/2014/main" id="{16A7C2A2-24DE-4050-BD61-40A5FF1D9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646" y="3086003"/>
            <a:ext cx="2667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4" name="文本框 5">
            <a:extLst>
              <a:ext uri="{FF2B5EF4-FFF2-40B4-BE49-F238E27FC236}">
                <a16:creationId xmlns:a16="http://schemas.microsoft.com/office/drawing/2014/main" id="{8620213D-EB84-4596-AB9D-BCE79EBBED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7381" y="3062512"/>
            <a:ext cx="6848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>
                <a:latin typeface="Tahoma" panose="020B0604030504040204" pitchFamily="34" charset="0"/>
              </a:rPr>
              <a:t>1. </a:t>
            </a:r>
            <a:r>
              <a:rPr kumimoji="1" lang="zh-CN" altLang="en-US" sz="1800">
                <a:latin typeface="Tahoma" panose="020B0604030504040204" pitchFamily="34" charset="0"/>
              </a:rPr>
              <a:t>令</a:t>
            </a:r>
          </a:p>
        </p:txBody>
      </p:sp>
      <p:pic>
        <p:nvPicPr>
          <p:cNvPr id="65545" name="图片 7">
            <a:extLst>
              <a:ext uri="{FF2B5EF4-FFF2-40B4-BE49-F238E27FC236}">
                <a16:creationId xmlns:a16="http://schemas.microsoft.com/office/drawing/2014/main" id="{2FAADE06-3451-470B-9A4E-874CDCB78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846" y="3102943"/>
            <a:ext cx="10668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6" name="文本框 9">
            <a:extLst>
              <a:ext uri="{FF2B5EF4-FFF2-40B4-BE49-F238E27FC236}">
                <a16:creationId xmlns:a16="http://schemas.microsoft.com/office/drawing/2014/main" id="{FA1C6DFF-F0E3-45A3-A0E6-9695AFD90E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2071" y="4771666"/>
            <a:ext cx="6848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>
                <a:latin typeface="Tahoma" panose="020B0604030504040204" pitchFamily="34" charset="0"/>
              </a:rPr>
              <a:t>3. </a:t>
            </a:r>
            <a:r>
              <a:rPr kumimoji="1" lang="zh-CN" altLang="en-US" sz="1800">
                <a:latin typeface="Tahoma" panose="020B0604030504040204" pitchFamily="34" charset="0"/>
              </a:rPr>
              <a:t>当</a:t>
            </a:r>
          </a:p>
        </p:txBody>
      </p:sp>
      <p:pic>
        <p:nvPicPr>
          <p:cNvPr id="65547" name="图片 10">
            <a:extLst>
              <a:ext uri="{FF2B5EF4-FFF2-40B4-BE49-F238E27FC236}">
                <a16:creationId xmlns:a16="http://schemas.microsoft.com/office/drawing/2014/main" id="{C05908AF-8848-4358-84D1-1F962205A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671" y="4720866"/>
            <a:ext cx="1104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8" name="文本框 11">
            <a:extLst>
              <a:ext uri="{FF2B5EF4-FFF2-40B4-BE49-F238E27FC236}">
                <a16:creationId xmlns:a16="http://schemas.microsoft.com/office/drawing/2014/main" id="{C75802B2-7EF1-49AA-A2D1-6A238AD269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4321" y="4771666"/>
            <a:ext cx="1800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>
                <a:latin typeface="Tahoma" panose="020B0604030504040204" pitchFamily="34" charset="0"/>
              </a:rPr>
              <a:t>过程收敛时，令</a:t>
            </a:r>
          </a:p>
        </p:txBody>
      </p:sp>
      <p:pic>
        <p:nvPicPr>
          <p:cNvPr id="65549" name="图片 12">
            <a:extLst>
              <a:ext uri="{FF2B5EF4-FFF2-40B4-BE49-F238E27FC236}">
                <a16:creationId xmlns:a16="http://schemas.microsoft.com/office/drawing/2014/main" id="{B2404F57-604F-4EDF-9033-3F242CDDA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046" y="4735154"/>
            <a:ext cx="9271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50" name="文本框 13">
            <a:extLst>
              <a:ext uri="{FF2B5EF4-FFF2-40B4-BE49-F238E27FC236}">
                <a16:creationId xmlns:a16="http://schemas.microsoft.com/office/drawing/2014/main" id="{0B2307D9-9907-4335-BCA7-CDC25D750D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5596" y="4773254"/>
            <a:ext cx="21691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>
                <a:latin typeface="Tahoma" panose="020B0604030504040204" pitchFamily="34" charset="0"/>
              </a:rPr>
              <a:t>，此时</a:t>
            </a:r>
            <a:r>
              <a:rPr kumimoji="1" lang="en-US" altLang="zh-CN" sz="1800">
                <a:latin typeface="Tahoma" panose="020B0604030504040204" pitchFamily="34" charset="0"/>
              </a:rPr>
              <a:t>A</a:t>
            </a:r>
            <a:r>
              <a:rPr kumimoji="1" lang="zh-CN" altLang="en-US" sz="1800">
                <a:latin typeface="Tahoma" panose="020B0604030504040204" pitchFamily="34" charset="0"/>
              </a:rPr>
              <a:t>得凸包是：</a:t>
            </a:r>
          </a:p>
        </p:txBody>
      </p:sp>
      <p:pic>
        <p:nvPicPr>
          <p:cNvPr id="65551" name="图片 14">
            <a:extLst>
              <a:ext uri="{FF2B5EF4-FFF2-40B4-BE49-F238E27FC236}">
                <a16:creationId xmlns:a16="http://schemas.microsoft.com/office/drawing/2014/main" id="{4D386224-35CA-491A-8A09-6F2415733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096" y="5281254"/>
            <a:ext cx="22479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5552" name="组合 20">
            <a:extLst>
              <a:ext uri="{FF2B5EF4-FFF2-40B4-BE49-F238E27FC236}">
                <a16:creationId xmlns:a16="http://schemas.microsoft.com/office/drawing/2014/main" id="{6F59C149-A306-4059-A2B1-6EF5B505F0CC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65554" name="文本框 21">
              <a:extLst>
                <a:ext uri="{FF2B5EF4-FFF2-40B4-BE49-F238E27FC236}">
                  <a16:creationId xmlns:a16="http://schemas.microsoft.com/office/drawing/2014/main" id="{83588689-8865-4C73-ACFE-A26F0D0E79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65555" name="直线连接符 22">
              <a:extLst>
                <a:ext uri="{FF2B5EF4-FFF2-40B4-BE49-F238E27FC236}">
                  <a16:creationId xmlns:a16="http://schemas.microsoft.com/office/drawing/2014/main" id="{786CE7B3-9249-4787-85CB-8251EA667A4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65553" name="直线连接符 23">
            <a:extLst>
              <a:ext uri="{FF2B5EF4-FFF2-40B4-BE49-F238E27FC236}">
                <a16:creationId xmlns:a16="http://schemas.microsoft.com/office/drawing/2014/main" id="{425CD00F-1619-4D3A-8CCA-82977EF111C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225" y="908012"/>
            <a:ext cx="843915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C1E0CB75-55C7-4414-B190-59B5ABAC3F4D}"/>
              </a:ext>
            </a:extLst>
          </p:cNvPr>
          <p:cNvSpPr/>
          <p:nvPr/>
        </p:nvSpPr>
        <p:spPr>
          <a:xfrm>
            <a:off x="1341601" y="3537045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2. </a:t>
            </a:r>
            <a:r>
              <a:rPr lang="zh-CN" altLang="en-US"/>
              <a:t>迭代过程为：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Number Placeholder 5">
            <a:extLst>
              <a:ext uri="{FF2B5EF4-FFF2-40B4-BE49-F238E27FC236}">
                <a16:creationId xmlns:a16="http://schemas.microsoft.com/office/drawing/2014/main" id="{B1E25395-0C07-4C6D-8CE4-620DF46D9F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BC51A85-F758-47B1-BDBF-711B05DD77D8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pic>
        <p:nvPicPr>
          <p:cNvPr id="66563" name="Picture 7">
            <a:extLst>
              <a:ext uri="{FF2B5EF4-FFF2-40B4-BE49-F238E27FC236}">
                <a16:creationId xmlns:a16="http://schemas.microsoft.com/office/drawing/2014/main" id="{50A8FA56-1702-4859-8126-2A2112611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534"/>
          <a:stretch>
            <a:fillRect/>
          </a:stretch>
        </p:blipFill>
        <p:spPr bwMode="auto">
          <a:xfrm>
            <a:off x="6445530" y="370113"/>
            <a:ext cx="1798637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4" name="Picture 6">
            <a:extLst>
              <a:ext uri="{FF2B5EF4-FFF2-40B4-BE49-F238E27FC236}">
                <a16:creationId xmlns:a16="http://schemas.microsoft.com/office/drawing/2014/main" id="{2C86726D-6BA7-4D40-854C-FF1495EE9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413" y="342693"/>
            <a:ext cx="4606925" cy="555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71" name="文本框 3">
            <a:extLst>
              <a:ext uri="{FF2B5EF4-FFF2-40B4-BE49-F238E27FC236}">
                <a16:creationId xmlns:a16="http://schemas.microsoft.com/office/drawing/2014/main" id="{2EDC5D65-1AC9-46A4-8FF4-074E045C6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1162" y="2180834"/>
            <a:ext cx="3002838" cy="335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kumimoji="1" lang="zh-CN" altLang="en-US" sz="2000" b="1">
                <a:latin typeface="Tahoma" panose="020B0604030504040204" pitchFamily="34" charset="0"/>
              </a:rPr>
              <a:t>提取凸包的示例：</a:t>
            </a:r>
            <a:endParaRPr kumimoji="1" lang="en-US" altLang="zh-CN" sz="2000" b="1">
              <a:latin typeface="Tahoma" panose="020B0604030504040204" pitchFamily="34" charset="0"/>
            </a:endParaRPr>
          </a:p>
          <a:p>
            <a:pPr marL="285750" indent="-285750"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endParaRPr kumimoji="1" lang="en-US" altLang="zh-CN" sz="2000" b="1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kumimoji="1" lang="en-US" altLang="zh-CN" sz="2000">
                <a:latin typeface="Tahoma" panose="020B0604030504040204" pitchFamily="34" charset="0"/>
              </a:rPr>
              <a:t>    (</a:t>
            </a:r>
            <a:r>
              <a:rPr kumimoji="1" lang="zh-CN" altLang="zh-CN" sz="2000">
                <a:latin typeface="Tahoma" panose="020B0604030504040204" pitchFamily="34" charset="0"/>
              </a:rPr>
              <a:t>a) </a:t>
            </a:r>
            <a:r>
              <a:rPr kumimoji="1" lang="zh-CN" altLang="en-US" sz="2000">
                <a:latin typeface="Tahoma" panose="020B0604030504040204" pitchFamily="34" charset="0"/>
              </a:rPr>
              <a:t>结构元</a:t>
            </a:r>
            <a:endParaRPr kumimoji="1" lang="en-US" altLang="zh-CN" sz="200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kumimoji="1" lang="en-US" altLang="zh-CN" sz="2000">
                <a:latin typeface="Tahoma" panose="020B0604030504040204" pitchFamily="34" charset="0"/>
              </a:rPr>
              <a:t>    (</a:t>
            </a:r>
            <a:r>
              <a:rPr kumimoji="1" lang="zh-CN" altLang="zh-CN" sz="2000">
                <a:latin typeface="Tahoma" panose="020B0604030504040204" pitchFamily="34" charset="0"/>
              </a:rPr>
              <a:t>b) </a:t>
            </a:r>
            <a:r>
              <a:rPr kumimoji="1" lang="zh-CN" altLang="en-US" sz="2000">
                <a:latin typeface="Tahoma" panose="020B0604030504040204" pitchFamily="34" charset="0"/>
              </a:rPr>
              <a:t>集合</a:t>
            </a:r>
            <a:r>
              <a:rPr kumimoji="1" lang="zh-CN" altLang="zh-CN" sz="2000">
                <a:latin typeface="Tahoma" panose="020B0604030504040204" pitchFamily="34" charset="0"/>
              </a:rPr>
              <a:t>A</a:t>
            </a:r>
            <a:endParaRPr kumimoji="1" lang="en-US" altLang="zh-CN" sz="200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kumimoji="1" lang="en-US" altLang="zh-CN" sz="2000">
                <a:latin typeface="Tahoma" panose="020B0604030504040204" pitchFamily="34" charset="0"/>
              </a:rPr>
              <a:t>    </a:t>
            </a:r>
            <a:r>
              <a:rPr kumimoji="1" lang="zh-CN" altLang="zh-CN" sz="2000">
                <a:latin typeface="Tahoma" panose="020B0604030504040204" pitchFamily="34" charset="0"/>
              </a:rPr>
              <a:t>(c)-(f) </a:t>
            </a:r>
            <a:r>
              <a:rPr kumimoji="1" lang="zh-CN" altLang="en-US" sz="2000">
                <a:latin typeface="Tahoma" panose="020B0604030504040204" pitchFamily="34" charset="0"/>
              </a:rPr>
              <a:t>迭代过程：</a:t>
            </a:r>
            <a:endParaRPr kumimoji="1" lang="en-US" altLang="zh-CN" sz="200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kumimoji="1" lang="zh-CN" altLang="en-US" sz="2000">
                <a:latin typeface="Tahoma" panose="020B0604030504040204" pitchFamily="34" charset="0"/>
              </a:rPr>
              <a:t>       </a:t>
            </a:r>
            <a:r>
              <a:rPr kumimoji="1" lang="zh-CN" altLang="en-US" sz="1600">
                <a:latin typeface="Tahoma" panose="020B0604030504040204" pitchFamily="34" charset="0"/>
              </a:rPr>
              <a:t>分别使用结构元</a:t>
            </a:r>
            <a:r>
              <a:rPr kumimoji="1" lang="en-US" altLang="zh-CN" sz="1600">
                <a:latin typeface="Tahoma" panose="020B0604030504040204" pitchFamily="34" charset="0"/>
              </a:rPr>
              <a:t>B1-B4</a:t>
            </a:r>
            <a:r>
              <a:rPr kumimoji="1" lang="zh-CN" altLang="en-US" sz="1600">
                <a:latin typeface="Tahoma" panose="020B0604030504040204" pitchFamily="34" charset="0"/>
              </a:rPr>
              <a:t>，      </a:t>
            </a:r>
            <a:endParaRPr kumimoji="1" lang="en-US" altLang="zh-CN" sz="160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kumimoji="1" lang="en-US" altLang="zh-CN" sz="1600">
                <a:latin typeface="Tahoma" panose="020B0604030504040204" pitchFamily="34" charset="0"/>
              </a:rPr>
              <a:t>         </a:t>
            </a:r>
            <a:r>
              <a:rPr kumimoji="1" lang="zh-CN" altLang="en-US" sz="1600">
                <a:latin typeface="Tahoma" panose="020B0604030504040204" pitchFamily="34" charset="0"/>
              </a:rPr>
              <a:t>从原图</a:t>
            </a:r>
            <a:r>
              <a:rPr kumimoji="1" lang="en-US" altLang="zh-CN" sz="1600">
                <a:latin typeface="Tahoma" panose="020B0604030504040204" pitchFamily="34" charset="0"/>
              </a:rPr>
              <a:t>A</a:t>
            </a:r>
            <a:r>
              <a:rPr kumimoji="1" lang="zh-CN" altLang="en-US" sz="1600">
                <a:latin typeface="Tahoma" panose="020B0604030504040204" pitchFamily="34" charset="0"/>
              </a:rPr>
              <a:t>开始迭代，</a:t>
            </a:r>
            <a:endParaRPr kumimoji="1" lang="en-US" altLang="zh-CN" sz="160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kumimoji="1" lang="en-US" altLang="zh-CN" sz="1600">
                <a:latin typeface="Tahoma" panose="020B0604030504040204" pitchFamily="34" charset="0"/>
              </a:rPr>
              <a:t>         </a:t>
            </a:r>
            <a:r>
              <a:rPr kumimoji="1" lang="zh-CN" altLang="en-US" sz="1600">
                <a:latin typeface="Tahoma" panose="020B0604030504040204" pitchFamily="34" charset="0"/>
              </a:rPr>
              <a:t>直到收敛。</a:t>
            </a:r>
            <a:endParaRPr kumimoji="1" lang="en-US" altLang="zh-CN" sz="160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kumimoji="1" lang="en-US" altLang="zh-CN" sz="2000">
                <a:latin typeface="Tahoma" panose="020B0604030504040204" pitchFamily="34" charset="0"/>
              </a:rPr>
              <a:t>   </a:t>
            </a:r>
            <a:r>
              <a:rPr kumimoji="1" lang="zh-CN" altLang="en-US" sz="2000">
                <a:latin typeface="Tahoma" panose="020B0604030504040204" pitchFamily="34" charset="0"/>
              </a:rPr>
              <a:t> </a:t>
            </a:r>
            <a:r>
              <a:rPr kumimoji="1" lang="en-US" altLang="zh-CN" sz="2000">
                <a:latin typeface="Tahoma" panose="020B0604030504040204" pitchFamily="34" charset="0"/>
              </a:rPr>
              <a:t>(</a:t>
            </a:r>
            <a:r>
              <a:rPr kumimoji="1" lang="zh-CN" altLang="zh-CN" sz="2000">
                <a:latin typeface="Tahoma" panose="020B0604030504040204" pitchFamily="34" charset="0"/>
              </a:rPr>
              <a:t>g) </a:t>
            </a:r>
            <a:r>
              <a:rPr kumimoji="1" lang="zh-CN" altLang="en-US" sz="2000">
                <a:latin typeface="Tahoma" panose="020B0604030504040204" pitchFamily="34" charset="0"/>
              </a:rPr>
              <a:t>凸包</a:t>
            </a:r>
            <a:endParaRPr kumimoji="1" lang="en-US" altLang="zh-CN" sz="200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kumimoji="1" lang="en-US" altLang="zh-CN" sz="2000">
                <a:latin typeface="Tahoma" panose="020B0604030504040204" pitchFamily="34" charset="0"/>
              </a:rPr>
              <a:t>    (</a:t>
            </a:r>
            <a:r>
              <a:rPr kumimoji="1" lang="zh-CN" altLang="zh-CN" sz="2000">
                <a:latin typeface="Tahoma" panose="020B0604030504040204" pitchFamily="34" charset="0"/>
              </a:rPr>
              <a:t>h) </a:t>
            </a:r>
            <a:r>
              <a:rPr kumimoji="1" lang="zh-CN" altLang="en-US" sz="2000">
                <a:latin typeface="Tahoma" panose="020B0604030504040204" pitchFamily="34" charset="0"/>
              </a:rPr>
              <a:t>显示每个结构对 </a:t>
            </a:r>
            <a:endParaRPr kumimoji="1" lang="en-US" altLang="zh-CN" sz="200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kumimoji="1" lang="en-US" altLang="zh-CN" sz="2000">
                <a:latin typeface="Tahoma" panose="020B0604030504040204" pitchFamily="34" charset="0"/>
              </a:rPr>
              <a:t>         </a:t>
            </a:r>
            <a:r>
              <a:rPr kumimoji="1" lang="zh-CN" altLang="en-US" sz="2000">
                <a:latin typeface="Tahoma" panose="020B0604030504040204" pitchFamily="34" charset="0"/>
              </a:rPr>
              <a:t>提取凸包的贡献。</a:t>
            </a:r>
          </a:p>
        </p:txBody>
      </p:sp>
      <p:grpSp>
        <p:nvGrpSpPr>
          <p:cNvPr id="66572" name="组合 18">
            <a:extLst>
              <a:ext uri="{FF2B5EF4-FFF2-40B4-BE49-F238E27FC236}">
                <a16:creationId xmlns:a16="http://schemas.microsoft.com/office/drawing/2014/main" id="{FCC025F5-771C-4C7E-9542-919D506A0370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66573" name="文本框 19">
              <a:extLst>
                <a:ext uri="{FF2B5EF4-FFF2-40B4-BE49-F238E27FC236}">
                  <a16:creationId xmlns:a16="http://schemas.microsoft.com/office/drawing/2014/main" id="{43C75104-EF4B-44C6-85FD-EADABF1094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66574" name="直线连接符 20">
              <a:extLst>
                <a:ext uri="{FF2B5EF4-FFF2-40B4-BE49-F238E27FC236}">
                  <a16:creationId xmlns:a16="http://schemas.microsoft.com/office/drawing/2014/main" id="{6A8F1138-2BA7-437A-8EDE-EF7EFD2127E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B3383A3B-E9DF-446C-9391-5FA342991BCE}"/>
              </a:ext>
            </a:extLst>
          </p:cNvPr>
          <p:cNvSpPr/>
          <p:nvPr/>
        </p:nvSpPr>
        <p:spPr bwMode="auto">
          <a:xfrm>
            <a:off x="2349233" y="1470283"/>
            <a:ext cx="129091" cy="126572"/>
          </a:xfrm>
          <a:prstGeom prst="rect">
            <a:avLst/>
          </a:prstGeom>
          <a:noFill/>
          <a:ln w="127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806343F-CB6E-44F4-A5C2-A98087EBA8D5}"/>
              </a:ext>
            </a:extLst>
          </p:cNvPr>
          <p:cNvSpPr/>
          <p:nvPr/>
        </p:nvSpPr>
        <p:spPr bwMode="auto">
          <a:xfrm>
            <a:off x="2867392" y="384490"/>
            <a:ext cx="406996" cy="390062"/>
          </a:xfrm>
          <a:prstGeom prst="rect">
            <a:avLst/>
          </a:prstGeom>
          <a:noFill/>
          <a:ln w="127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8195ED0-34C5-4123-AF08-FB356BEE0C98}"/>
              </a:ext>
            </a:extLst>
          </p:cNvPr>
          <p:cNvCxnSpPr>
            <a:cxnSpLocks/>
          </p:cNvCxnSpPr>
          <p:nvPr/>
        </p:nvCxnSpPr>
        <p:spPr bwMode="auto">
          <a:xfrm flipH="1">
            <a:off x="2653987" y="580913"/>
            <a:ext cx="213406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accent5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503C20A3-606C-4022-950E-DB44A69A65ED}"/>
              </a:ext>
            </a:extLst>
          </p:cNvPr>
          <p:cNvSpPr/>
          <p:nvPr/>
        </p:nvSpPr>
        <p:spPr>
          <a:xfrm>
            <a:off x="0" y="7319"/>
            <a:ext cx="51299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zh-CN" altLang="en-US"/>
              <a:t>将</a:t>
            </a:r>
            <a:r>
              <a:rPr kumimoji="1" lang="en-US" altLang="zh-CN"/>
              <a:t>B1</a:t>
            </a:r>
            <a:r>
              <a:rPr kumimoji="1" lang="zh-CN" altLang="en-US"/>
              <a:t>中心点左侧的、</a:t>
            </a:r>
            <a:endParaRPr kumimoji="1" lang="en-US" altLang="zh-CN"/>
          </a:p>
          <a:p>
            <a:r>
              <a:rPr kumimoji="1" lang="zh-CN" altLang="en-US"/>
              <a:t>    原图</a:t>
            </a:r>
            <a:r>
              <a:rPr kumimoji="1" lang="en-US" altLang="zh-CN"/>
              <a:t>A</a:t>
            </a:r>
            <a:r>
              <a:rPr kumimoji="1" lang="zh-CN" altLang="en-US"/>
              <a:t>中“凹的部分”</a:t>
            </a:r>
            <a:endParaRPr kumimoji="1" lang="en-US" altLang="zh-CN"/>
          </a:p>
          <a:p>
            <a:r>
              <a:rPr kumimoji="1" lang="zh-CN" altLang="en-US"/>
              <a:t>    补齐。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Number Placeholder 5">
            <a:extLst>
              <a:ext uri="{FF2B5EF4-FFF2-40B4-BE49-F238E27FC236}">
                <a16:creationId xmlns:a16="http://schemas.microsoft.com/office/drawing/2014/main" id="{632B0939-2694-4E5A-B78F-A58B035F66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CC52590-A3A3-4278-AFB5-A8905E30F769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594946" name="Rectangle 2">
            <a:extLst>
              <a:ext uri="{FF2B5EF4-FFF2-40B4-BE49-F238E27FC236}">
                <a16:creationId xmlns:a16="http://schemas.microsoft.com/office/drawing/2014/main" id="{BFDD8013-BF67-414D-BE46-38CF8BDDDBA2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146050"/>
            <a:ext cx="8540750" cy="9112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200"/>
              <a:t>形态学算法</a:t>
            </a:r>
            <a:r>
              <a:rPr lang="en-US" altLang="zh-CN" sz="3200"/>
              <a:t>(5)</a:t>
            </a:r>
          </a:p>
        </p:txBody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B5603DCA-04C0-4923-9610-C4D06137B8EC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352425" y="1252537"/>
            <a:ext cx="8540750" cy="4498975"/>
          </a:xfrm>
        </p:spPr>
        <p:txBody>
          <a:bodyPr/>
          <a:lstStyle/>
          <a:p>
            <a:pPr eaLnBrk="1" hangingPunct="1"/>
            <a:r>
              <a:rPr lang="zh-CN" altLang="en-US" sz="2800">
                <a:effectLst/>
              </a:rPr>
              <a:t>细化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400">
                <a:effectLst/>
              </a:rPr>
              <a:t>	</a:t>
            </a:r>
            <a:r>
              <a:rPr lang="zh-CN" altLang="en-US" sz="2400">
                <a:effectLst/>
              </a:rPr>
              <a:t>结构元</a:t>
            </a:r>
            <a:r>
              <a:rPr lang="en-US" altLang="zh-CN" sz="2400">
                <a:effectLst/>
              </a:rPr>
              <a:t>B</a:t>
            </a:r>
            <a:r>
              <a:rPr lang="zh-CN" altLang="en-US" sz="2400">
                <a:effectLst/>
              </a:rPr>
              <a:t>对于集合</a:t>
            </a:r>
            <a:r>
              <a:rPr lang="en-US" altLang="en-US" sz="2400">
                <a:effectLst/>
              </a:rPr>
              <a:t>A</a:t>
            </a:r>
            <a:r>
              <a:rPr lang="zh-CN" altLang="en-US" sz="2400">
                <a:effectLst/>
              </a:rPr>
              <a:t>的细化可以表示为：</a:t>
            </a:r>
            <a:endParaRPr lang="en-US" altLang="en-US" sz="2400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</a:t>
            </a:r>
          </a:p>
        </p:txBody>
      </p:sp>
      <p:graphicFrame>
        <p:nvGraphicFramePr>
          <p:cNvPr id="68613" name="Object 7">
            <a:extLst>
              <a:ext uri="{FF2B5EF4-FFF2-40B4-BE49-F238E27FC236}">
                <a16:creationId xmlns:a16="http://schemas.microsoft.com/office/drawing/2014/main" id="{0F461840-57C7-45FB-AD62-5E4DF4BAFA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844806"/>
              </p:ext>
            </p:extLst>
          </p:nvPr>
        </p:nvGraphicFramePr>
        <p:xfrm>
          <a:off x="2653370" y="2400300"/>
          <a:ext cx="3617913" cy="1252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05" name="Equation" r:id="rId3" imgW="22821900" imgH="7896225" progId="Equation.DSMT4">
                  <p:embed/>
                </p:oleObj>
              </mc:Choice>
              <mc:Fallback>
                <p:oleObj name="Equation" r:id="rId3" imgW="22821900" imgH="7896225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3370" y="2400300"/>
                        <a:ext cx="3617913" cy="1252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4" name="Oval 8">
            <a:extLst>
              <a:ext uri="{FF2B5EF4-FFF2-40B4-BE49-F238E27FC236}">
                <a16:creationId xmlns:a16="http://schemas.microsoft.com/office/drawing/2014/main" id="{C478FEEC-5723-4B35-A02A-4B96234783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4645" y="2471737"/>
            <a:ext cx="231775" cy="23336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Tahoma" panose="020B0604030504040204" pitchFamily="34" charset="0"/>
            </a:endParaRPr>
          </a:p>
        </p:txBody>
      </p:sp>
      <p:sp>
        <p:nvSpPr>
          <p:cNvPr id="68615" name="Oval 9">
            <a:extLst>
              <a:ext uri="{FF2B5EF4-FFF2-40B4-BE49-F238E27FC236}">
                <a16:creationId xmlns:a16="http://schemas.microsoft.com/office/drawing/2014/main" id="{2CB79569-AC85-40A1-AC4F-7540C18AD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2758" y="3138487"/>
            <a:ext cx="231775" cy="23336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Tahoma" panose="020B0604030504040204" pitchFamily="34" charset="0"/>
            </a:endParaRPr>
          </a:p>
        </p:txBody>
      </p:sp>
      <p:grpSp>
        <p:nvGrpSpPr>
          <p:cNvPr id="68616" name="组合 12">
            <a:extLst>
              <a:ext uri="{FF2B5EF4-FFF2-40B4-BE49-F238E27FC236}">
                <a16:creationId xmlns:a16="http://schemas.microsoft.com/office/drawing/2014/main" id="{F56D24A5-FA45-4398-98DF-105BD97B353B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68618" name="文本框 13">
              <a:extLst>
                <a:ext uri="{FF2B5EF4-FFF2-40B4-BE49-F238E27FC236}">
                  <a16:creationId xmlns:a16="http://schemas.microsoft.com/office/drawing/2014/main" id="{B91C545A-5B32-4A08-97C2-3493E502D5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68619" name="直线连接符 14">
              <a:extLst>
                <a:ext uri="{FF2B5EF4-FFF2-40B4-BE49-F238E27FC236}">
                  <a16:creationId xmlns:a16="http://schemas.microsoft.com/office/drawing/2014/main" id="{C742595F-9FEB-4ACC-8CF2-889A47A53AD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68617" name="直线连接符 15">
            <a:extLst>
              <a:ext uri="{FF2B5EF4-FFF2-40B4-BE49-F238E27FC236}">
                <a16:creationId xmlns:a16="http://schemas.microsoft.com/office/drawing/2014/main" id="{F11ACEB9-6CE3-4484-8759-EBD50D02D0E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225" y="919163"/>
            <a:ext cx="843915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文本框 9">
            <a:extLst>
              <a:ext uri="{FF2B5EF4-FFF2-40B4-BE49-F238E27FC236}">
                <a16:creationId xmlns:a16="http://schemas.microsoft.com/office/drawing/2014/main" id="{6FECBA3B-79FA-4B5B-B2A1-AA815E37E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233" y="4086224"/>
            <a:ext cx="31598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>
                <a:latin typeface="Tahoma" panose="020B0604030504040204" pitchFamily="34" charset="0"/>
              </a:rPr>
              <a:t>A</a:t>
            </a:r>
            <a:r>
              <a:rPr kumimoji="1" lang="zh-CN" altLang="en-US" sz="2000">
                <a:latin typeface="Tahoma" panose="020B0604030504040204" pitchFamily="34" charset="0"/>
              </a:rPr>
              <a:t>也可以被一系列结构化元</a:t>
            </a:r>
          </a:p>
        </p:txBody>
      </p:sp>
      <p:pic>
        <p:nvPicPr>
          <p:cNvPr id="13" name="图片 10">
            <a:extLst>
              <a:ext uri="{FF2B5EF4-FFF2-40B4-BE49-F238E27FC236}">
                <a16:creationId xmlns:a16="http://schemas.microsoft.com/office/drawing/2014/main" id="{ED25B911-0C30-41E1-992D-24565E5A6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961" y="4061707"/>
            <a:ext cx="5715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框 11">
            <a:extLst>
              <a:ext uri="{FF2B5EF4-FFF2-40B4-BE49-F238E27FC236}">
                <a16:creationId xmlns:a16="http://schemas.microsoft.com/office/drawing/2014/main" id="{52A6581A-E052-4F21-943D-74A06D97C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4773" y="4096632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000">
                <a:latin typeface="Tahoma" panose="020B0604030504040204" pitchFamily="34" charset="0"/>
              </a:rPr>
              <a:t>不断细化：</a:t>
            </a:r>
          </a:p>
        </p:txBody>
      </p:sp>
      <p:pic>
        <p:nvPicPr>
          <p:cNvPr id="15" name="图片 18">
            <a:extLst>
              <a:ext uri="{FF2B5EF4-FFF2-40B4-BE49-F238E27FC236}">
                <a16:creationId xmlns:a16="http://schemas.microsoft.com/office/drawing/2014/main" id="{4C7FB09C-7FBF-40EF-B4C0-9C76A6282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661" y="4785607"/>
            <a:ext cx="50038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Number Placeholder 5">
            <a:extLst>
              <a:ext uri="{FF2B5EF4-FFF2-40B4-BE49-F238E27FC236}">
                <a16:creationId xmlns:a16="http://schemas.microsoft.com/office/drawing/2014/main" id="{07D25383-33FC-42A5-8D24-9195B1B8A1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04EA8F4-54E2-4CB8-A532-DAC5F829B908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pic>
        <p:nvPicPr>
          <p:cNvPr id="70659" name="Picture 5">
            <a:extLst>
              <a:ext uri="{FF2B5EF4-FFF2-40B4-BE49-F238E27FC236}">
                <a16:creationId xmlns:a16="http://schemas.microsoft.com/office/drawing/2014/main" id="{D58F0C0F-2664-4CFB-BEFA-C4EFB5459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752"/>
          <a:stretch>
            <a:fillRect/>
          </a:stretch>
        </p:blipFill>
        <p:spPr bwMode="auto">
          <a:xfrm>
            <a:off x="6269037" y="746124"/>
            <a:ext cx="568325" cy="94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0" name="Picture 4">
            <a:extLst>
              <a:ext uri="{FF2B5EF4-FFF2-40B4-BE49-F238E27FC236}">
                <a16:creationId xmlns:a16="http://schemas.microsoft.com/office/drawing/2014/main" id="{5490B5F1-84E3-4649-9137-9475A430D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22" y="427037"/>
            <a:ext cx="5019675" cy="543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72" name="文本框 1">
            <a:extLst>
              <a:ext uri="{FF2B5EF4-FFF2-40B4-BE49-F238E27FC236}">
                <a16:creationId xmlns:a16="http://schemas.microsoft.com/office/drawing/2014/main" id="{ABC231B0-7F55-4E4C-A791-DF661DDD50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5982" y="2405976"/>
            <a:ext cx="2783119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kumimoji="1" lang="zh-CN" altLang="en-US" sz="1400" b="1">
                <a:latin typeface="Tahoma" panose="020B0604030504040204" pitchFamily="34" charset="0"/>
              </a:rPr>
              <a:t>细化的示例：</a:t>
            </a:r>
            <a:endParaRPr kumimoji="1" lang="en-US" altLang="zh-CN" sz="1400" b="1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400">
                <a:latin typeface="Tahoma" panose="020B0604030504040204" pitchFamily="34" charset="0"/>
              </a:rPr>
              <a:t>(</a:t>
            </a:r>
            <a:r>
              <a:rPr kumimoji="1" lang="zh-CN" altLang="zh-CN" sz="1400">
                <a:latin typeface="Tahoma" panose="020B0604030504040204" pitchFamily="34" charset="0"/>
              </a:rPr>
              <a:t>a) </a:t>
            </a:r>
            <a:r>
              <a:rPr kumimoji="1" lang="zh-CN" altLang="en-US" sz="1400">
                <a:latin typeface="Tahoma" panose="020B0604030504040204" pitchFamily="34" charset="0"/>
              </a:rPr>
              <a:t>用于细化的旋转结构元序列。 </a:t>
            </a:r>
            <a:r>
              <a:rPr kumimoji="1" lang="en-US" altLang="zh-CN" sz="1400">
                <a:latin typeface="Tahoma" panose="020B0604030504040204" pitchFamily="34" charset="0"/>
              </a:rPr>
              <a:t>(</a:t>
            </a:r>
            <a:r>
              <a:rPr kumimoji="1" lang="zh-CN" altLang="zh-CN" sz="1400">
                <a:latin typeface="Tahoma" panose="020B0604030504040204" pitchFamily="34" charset="0"/>
              </a:rPr>
              <a:t>b) </a:t>
            </a:r>
            <a:r>
              <a:rPr kumimoji="1" lang="zh-CN" altLang="en-US" sz="1400">
                <a:latin typeface="Tahoma" panose="020B0604030504040204" pitchFamily="34" charset="0"/>
              </a:rPr>
              <a:t>集合</a:t>
            </a:r>
            <a:r>
              <a:rPr kumimoji="1" lang="zh-CN" altLang="zh-CN" sz="1400">
                <a:latin typeface="Tahoma" panose="020B0604030504040204" pitchFamily="34" charset="0"/>
              </a:rPr>
              <a:t>A</a:t>
            </a:r>
            <a:endParaRPr kumimoji="1" lang="en-US" altLang="zh-CN" sz="140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zh-CN" sz="1400">
                <a:latin typeface="Tahoma" panose="020B0604030504040204" pitchFamily="34" charset="0"/>
              </a:rPr>
              <a:t>(c) </a:t>
            </a:r>
            <a:r>
              <a:rPr kumimoji="1" lang="zh-CN" altLang="en-US" sz="1400">
                <a:latin typeface="Tahoma" panose="020B0604030504040204" pitchFamily="34" charset="0"/>
              </a:rPr>
              <a:t>用第一个元素细化的结果。 </a:t>
            </a:r>
            <a:r>
              <a:rPr kumimoji="1" lang="en-US" altLang="zh-CN" sz="1400">
                <a:latin typeface="Tahoma" panose="020B0604030504040204" pitchFamily="34" charset="0"/>
              </a:rPr>
              <a:t>(</a:t>
            </a:r>
            <a:r>
              <a:rPr kumimoji="1" lang="zh-CN" altLang="zh-CN" sz="1400">
                <a:latin typeface="Tahoma" panose="020B0604030504040204" pitchFamily="34" charset="0"/>
              </a:rPr>
              <a:t>d)-(i) </a:t>
            </a:r>
            <a:r>
              <a:rPr kumimoji="1" lang="zh-CN" altLang="en-US" sz="1400">
                <a:latin typeface="Tahoma" panose="020B0604030504040204" pitchFamily="34" charset="0"/>
              </a:rPr>
              <a:t>用接下来的 </a:t>
            </a:r>
            <a:r>
              <a:rPr kumimoji="1" lang="en-US" altLang="zh-CN" sz="1400">
                <a:latin typeface="Tahoma" panose="020B0604030504040204" pitchFamily="34" charset="0"/>
              </a:rPr>
              <a:t>7 </a:t>
            </a:r>
            <a:r>
              <a:rPr kumimoji="1" lang="zh-CN" altLang="en-US" sz="1400">
                <a:latin typeface="Tahoma" panose="020B0604030504040204" pitchFamily="34" charset="0"/>
              </a:rPr>
              <a:t>个元素细化的结果 。</a:t>
            </a:r>
            <a:endParaRPr kumimoji="1" lang="en-US" altLang="zh-CN" sz="140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400">
                <a:latin typeface="Tahoma" panose="020B0604030504040204" pitchFamily="34" charset="0"/>
              </a:rPr>
              <a:t>(j) </a:t>
            </a:r>
            <a:r>
              <a:rPr kumimoji="1" lang="zh-CN" altLang="en-US" sz="1400">
                <a:latin typeface="Tahoma" panose="020B0604030504040204" pitchFamily="34" charset="0"/>
              </a:rPr>
              <a:t>再次使用前四个结构元细化的结果。</a:t>
            </a:r>
            <a:endParaRPr kumimoji="1" lang="en-US" altLang="zh-CN" sz="140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400">
                <a:latin typeface="Tahoma" panose="020B0604030504040204" pitchFamily="34" charset="0"/>
              </a:rPr>
              <a:t>(l)</a:t>
            </a:r>
            <a:r>
              <a:rPr kumimoji="1" lang="zh-CN" altLang="en-US" sz="1400">
                <a:latin typeface="Tahoma" panose="020B0604030504040204" pitchFamily="34" charset="0"/>
              </a:rPr>
              <a:t>收敛后的结果</a:t>
            </a:r>
            <a:endParaRPr kumimoji="1" lang="en-US" altLang="zh-CN" sz="140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400">
                <a:latin typeface="Tahoma" panose="020B0604030504040204" pitchFamily="34" charset="0"/>
              </a:rPr>
              <a:t>(</a:t>
            </a:r>
            <a:r>
              <a:rPr kumimoji="1" lang="zh-CN" altLang="zh-CN" sz="1400">
                <a:latin typeface="Tahoma" panose="020B0604030504040204" pitchFamily="34" charset="0"/>
              </a:rPr>
              <a:t>m) </a:t>
            </a:r>
            <a:r>
              <a:rPr kumimoji="1" lang="zh-CN" altLang="en-US" sz="1400">
                <a:latin typeface="Tahoma" panose="020B0604030504040204" pitchFamily="34" charset="0"/>
              </a:rPr>
              <a:t>转换为</a:t>
            </a:r>
            <a:r>
              <a:rPr kumimoji="1" lang="zh-CN" altLang="zh-CN" sz="1400">
                <a:latin typeface="Tahoma" panose="020B0604030504040204" pitchFamily="34" charset="0"/>
              </a:rPr>
              <a:t>m </a:t>
            </a:r>
            <a:r>
              <a:rPr kumimoji="1" lang="zh-CN" altLang="en-US" sz="1400">
                <a:latin typeface="Tahoma" panose="020B0604030504040204" pitchFamily="34" charset="0"/>
              </a:rPr>
              <a:t>连通性</a:t>
            </a:r>
          </a:p>
        </p:txBody>
      </p:sp>
      <p:grpSp>
        <p:nvGrpSpPr>
          <p:cNvPr id="70673" name="组合 22">
            <a:extLst>
              <a:ext uri="{FF2B5EF4-FFF2-40B4-BE49-F238E27FC236}">
                <a16:creationId xmlns:a16="http://schemas.microsoft.com/office/drawing/2014/main" id="{423C46A8-B71C-4576-9B6F-44B2F7614875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70674" name="文本框 23">
              <a:extLst>
                <a:ext uri="{FF2B5EF4-FFF2-40B4-BE49-F238E27FC236}">
                  <a16:creationId xmlns:a16="http://schemas.microsoft.com/office/drawing/2014/main" id="{081C04E2-6F3F-4A85-92C1-13567D2319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70675" name="直线连接符 24">
              <a:extLst>
                <a:ext uri="{FF2B5EF4-FFF2-40B4-BE49-F238E27FC236}">
                  <a16:creationId xmlns:a16="http://schemas.microsoft.com/office/drawing/2014/main" id="{3A196712-204A-4E55-8508-041E7C52166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Number Placeholder 6">
            <a:extLst>
              <a:ext uri="{FF2B5EF4-FFF2-40B4-BE49-F238E27FC236}">
                <a16:creationId xmlns:a16="http://schemas.microsoft.com/office/drawing/2014/main" id="{E6761B31-A6C6-4994-95F1-EA259F7B6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46ADF3E-804B-4C31-8855-3FC243FBB3B6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600066" name="Rectangle 2">
            <a:extLst>
              <a:ext uri="{FF2B5EF4-FFF2-40B4-BE49-F238E27FC236}">
                <a16:creationId xmlns:a16="http://schemas.microsoft.com/office/drawing/2014/main" id="{F08966EC-C5D1-4DD1-944C-42929A8C034D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38100"/>
            <a:ext cx="854075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200"/>
              <a:t>形态学算法</a:t>
            </a:r>
            <a:r>
              <a:rPr lang="en-US" altLang="zh-CN" sz="3200"/>
              <a:t>(5)</a:t>
            </a:r>
          </a:p>
        </p:txBody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0933384E-7917-41FE-8795-E62C951D5FD6}"/>
              </a:ext>
            </a:extLst>
          </p:cNvPr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301625" y="1393825"/>
            <a:ext cx="4194175" cy="4498975"/>
          </a:xfrm>
        </p:spPr>
        <p:txBody>
          <a:bodyPr/>
          <a:lstStyle/>
          <a:p>
            <a:pPr eaLnBrk="1" hangingPunct="1"/>
            <a:r>
              <a:rPr lang="zh-CN" altLang="en-US" sz="2800">
                <a:effectLst/>
              </a:rPr>
              <a:t>粗化：</a:t>
            </a:r>
            <a:endParaRPr lang="en-US" altLang="en-US" sz="2800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000">
                <a:effectLst/>
              </a:rPr>
              <a:t>    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000">
                <a:effectLst/>
              </a:rPr>
              <a:t> </a:t>
            </a:r>
          </a:p>
        </p:txBody>
      </p:sp>
      <p:sp>
        <p:nvSpPr>
          <p:cNvPr id="72709" name="文本框 1">
            <a:extLst>
              <a:ext uri="{FF2B5EF4-FFF2-40B4-BE49-F238E27FC236}">
                <a16:creationId xmlns:a16="http://schemas.microsoft.com/office/drawing/2014/main" id="{EBBE1F0E-C0D6-4C75-932E-5975A49D10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1763" y="1946275"/>
            <a:ext cx="26468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latin typeface="Tahoma" panose="020B0604030504040204" pitchFamily="34" charset="0"/>
              </a:rPr>
              <a:t>粗化的定义如下：</a:t>
            </a:r>
          </a:p>
        </p:txBody>
      </p:sp>
      <p:pic>
        <p:nvPicPr>
          <p:cNvPr id="72710" name="图片 2">
            <a:extLst>
              <a:ext uri="{FF2B5EF4-FFF2-40B4-BE49-F238E27FC236}">
                <a16:creationId xmlns:a16="http://schemas.microsoft.com/office/drawing/2014/main" id="{301CB613-5957-4AC3-8A7D-60FF76D84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213" y="2566988"/>
            <a:ext cx="3138487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2711" name="组合 3">
            <a:extLst>
              <a:ext uri="{FF2B5EF4-FFF2-40B4-BE49-F238E27FC236}">
                <a16:creationId xmlns:a16="http://schemas.microsoft.com/office/drawing/2014/main" id="{D5211DAA-C799-40BC-ABB9-CC1C84938119}"/>
              </a:ext>
            </a:extLst>
          </p:cNvPr>
          <p:cNvGrpSpPr>
            <a:grpSpLocks/>
          </p:cNvGrpSpPr>
          <p:nvPr/>
        </p:nvGrpSpPr>
        <p:grpSpPr bwMode="auto">
          <a:xfrm>
            <a:off x="1381125" y="3240088"/>
            <a:ext cx="4295775" cy="468312"/>
            <a:chOff x="1067941" y="4147059"/>
            <a:chExt cx="4295549" cy="467345"/>
          </a:xfrm>
        </p:grpSpPr>
        <p:sp>
          <p:nvSpPr>
            <p:cNvPr id="72718" name="文本框 15">
              <a:extLst>
                <a:ext uri="{FF2B5EF4-FFF2-40B4-BE49-F238E27FC236}">
                  <a16:creationId xmlns:a16="http://schemas.microsoft.com/office/drawing/2014/main" id="{BA020398-792E-414C-A2AB-FCD2BD7EC9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7941" y="4214294"/>
              <a:ext cx="264687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000">
                  <a:latin typeface="Tahoma" panose="020B0604030504040204" pitchFamily="34" charset="0"/>
                </a:rPr>
                <a:t>A</a:t>
              </a:r>
              <a:r>
                <a:rPr kumimoji="1" lang="zh-CN" altLang="en-US" sz="2000">
                  <a:latin typeface="Tahoma" panose="020B0604030504040204" pitchFamily="34" charset="0"/>
                </a:rPr>
                <a:t>被一系列结构化元素</a:t>
              </a:r>
            </a:p>
          </p:txBody>
        </p:sp>
        <p:pic>
          <p:nvPicPr>
            <p:cNvPr id="72719" name="图片 16">
              <a:extLst>
                <a:ext uri="{FF2B5EF4-FFF2-40B4-BE49-F238E27FC236}">
                  <a16:creationId xmlns:a16="http://schemas.microsoft.com/office/drawing/2014/main" id="{ADD2247D-4299-43E8-8851-C8EF9B2A63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0357" y="4147059"/>
              <a:ext cx="571500" cy="444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720" name="文本框 17">
              <a:extLst>
                <a:ext uri="{FF2B5EF4-FFF2-40B4-BE49-F238E27FC236}">
                  <a16:creationId xmlns:a16="http://schemas.microsoft.com/office/drawing/2014/main" id="{76D68F4A-DB5A-4B3F-9D38-1C22096956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52902" y="4181954"/>
              <a:ext cx="121058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000">
                  <a:latin typeface="Tahoma" panose="020B0604030504040204" pitchFamily="34" charset="0"/>
                </a:rPr>
                <a:t>不断粗化</a:t>
              </a:r>
            </a:p>
          </p:txBody>
        </p:sp>
      </p:grpSp>
      <p:pic>
        <p:nvPicPr>
          <p:cNvPr id="72712" name="图片 4">
            <a:extLst>
              <a:ext uri="{FF2B5EF4-FFF2-40B4-BE49-F238E27FC236}">
                <a16:creationId xmlns:a16="http://schemas.microsoft.com/office/drawing/2014/main" id="{E166E315-AD4B-4621-95AF-8BB11EF75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3883025"/>
            <a:ext cx="6467475" cy="60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2714" name="组合 17">
            <a:extLst>
              <a:ext uri="{FF2B5EF4-FFF2-40B4-BE49-F238E27FC236}">
                <a16:creationId xmlns:a16="http://schemas.microsoft.com/office/drawing/2014/main" id="{51549637-8863-45E8-8A56-60FD57373941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72716" name="文本框 18">
              <a:extLst>
                <a:ext uri="{FF2B5EF4-FFF2-40B4-BE49-F238E27FC236}">
                  <a16:creationId xmlns:a16="http://schemas.microsoft.com/office/drawing/2014/main" id="{40A4E0C5-402B-4625-BBF3-C3B087EEF6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72717" name="直线连接符 19">
              <a:extLst>
                <a:ext uri="{FF2B5EF4-FFF2-40B4-BE49-F238E27FC236}">
                  <a16:creationId xmlns:a16="http://schemas.microsoft.com/office/drawing/2014/main" id="{9184FA9C-6AAA-4989-AEFB-E48088A6C8B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72715" name="直线连接符 20">
            <a:extLst>
              <a:ext uri="{FF2B5EF4-FFF2-40B4-BE49-F238E27FC236}">
                <a16:creationId xmlns:a16="http://schemas.microsoft.com/office/drawing/2014/main" id="{97B6CBF8-FDF8-49BF-8243-1ABC82DDDEE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225" y="919163"/>
            <a:ext cx="843915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Number Placeholder 6">
            <a:extLst>
              <a:ext uri="{FF2B5EF4-FFF2-40B4-BE49-F238E27FC236}">
                <a16:creationId xmlns:a16="http://schemas.microsoft.com/office/drawing/2014/main" id="{9D16A38E-BA0F-4614-B3BE-1528D8D24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D217AAC-040B-4544-83FC-3D97A29F5B14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601090" name="Rectangle 2">
            <a:extLst>
              <a:ext uri="{FF2B5EF4-FFF2-40B4-BE49-F238E27FC236}">
                <a16:creationId xmlns:a16="http://schemas.microsoft.com/office/drawing/2014/main" id="{BEF5FC90-2E5A-4711-8937-4E2E6761E812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26988"/>
            <a:ext cx="854075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200"/>
              <a:t>形态学算法 </a:t>
            </a:r>
            <a:r>
              <a:rPr lang="en-US" altLang="zh-CN" sz="3200"/>
              <a:t>(5)</a:t>
            </a:r>
          </a:p>
        </p:txBody>
      </p:sp>
      <p:pic>
        <p:nvPicPr>
          <p:cNvPr id="74756" name="Picture 11">
            <a:extLst>
              <a:ext uri="{FF2B5EF4-FFF2-40B4-BE49-F238E27FC236}">
                <a16:creationId xmlns:a16="http://schemas.microsoft.com/office/drawing/2014/main" id="{EE501519-24ED-4866-B03B-75B619543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288" y="1255713"/>
            <a:ext cx="4846637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7" name="Picture 13">
            <a:extLst>
              <a:ext uri="{FF2B5EF4-FFF2-40B4-BE49-F238E27FC236}">
                <a16:creationId xmlns:a16="http://schemas.microsoft.com/office/drawing/2014/main" id="{004B9A5C-6DA3-4532-A696-25CCAE528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4741863"/>
            <a:ext cx="458787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8" name="文本框 1">
            <a:extLst>
              <a:ext uri="{FF2B5EF4-FFF2-40B4-BE49-F238E27FC236}">
                <a16:creationId xmlns:a16="http://schemas.microsoft.com/office/drawing/2014/main" id="{6A5B4E1B-86CE-466E-9DA6-98ADFF2437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5434013"/>
            <a:ext cx="748932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>
                <a:latin typeface="Tahoma" panose="020B0604030504040204" pitchFamily="34" charset="0"/>
              </a:rPr>
              <a:t>图：</a:t>
            </a:r>
            <a:r>
              <a:rPr kumimoji="1" lang="en-US" altLang="zh-CN" sz="1600">
                <a:latin typeface="Tahoma" panose="020B0604030504040204" pitchFamily="34" charset="0"/>
              </a:rPr>
              <a:t>(</a:t>
            </a:r>
            <a:r>
              <a:rPr kumimoji="1" lang="zh-CN" altLang="zh-CN" sz="1600">
                <a:latin typeface="Tahoma" panose="020B0604030504040204" pitchFamily="34" charset="0"/>
              </a:rPr>
              <a:t>a)集合</a:t>
            </a:r>
            <a:r>
              <a:rPr kumimoji="1" lang="en-US" altLang="zh-CN" sz="1600">
                <a:latin typeface="Tahoma" panose="020B0604030504040204" pitchFamily="34" charset="0"/>
              </a:rPr>
              <a:t>A  </a:t>
            </a:r>
            <a:r>
              <a:rPr kumimoji="1" lang="zh-CN" altLang="en-US" sz="1600">
                <a:latin typeface="Tahoma" panose="020B0604030504040204" pitchFamily="34" charset="0"/>
              </a:rPr>
              <a:t> </a:t>
            </a:r>
            <a:r>
              <a:rPr kumimoji="1" lang="en-US" altLang="zh-CN" sz="1600">
                <a:latin typeface="Tahoma" panose="020B0604030504040204" pitchFamily="34" charset="0"/>
              </a:rPr>
              <a:t>(</a:t>
            </a:r>
            <a:r>
              <a:rPr kumimoji="1" lang="zh-CN" altLang="zh-CN" sz="1600">
                <a:latin typeface="Tahoma" panose="020B0604030504040204" pitchFamily="34" charset="0"/>
              </a:rPr>
              <a:t>b)A </a:t>
            </a:r>
            <a:r>
              <a:rPr kumimoji="1" lang="zh-CN" altLang="en-US" sz="1600">
                <a:latin typeface="Tahoma" panose="020B0604030504040204" pitchFamily="34" charset="0"/>
              </a:rPr>
              <a:t>的补集   </a:t>
            </a:r>
            <a:r>
              <a:rPr kumimoji="1" lang="en-US" altLang="zh-CN" sz="1600">
                <a:latin typeface="Tahoma" panose="020B0604030504040204" pitchFamily="34" charset="0"/>
              </a:rPr>
              <a:t>(</a:t>
            </a:r>
            <a:r>
              <a:rPr kumimoji="1" lang="zh-CN" altLang="zh-CN" sz="1600">
                <a:latin typeface="Tahoma" panose="020B0604030504040204" pitchFamily="34" charset="0"/>
              </a:rPr>
              <a:t>c) </a:t>
            </a:r>
            <a:r>
              <a:rPr kumimoji="1" lang="zh-CN" altLang="en-US" sz="1600">
                <a:latin typeface="Tahoma" panose="020B0604030504040204" pitchFamily="34" charset="0"/>
              </a:rPr>
              <a:t>细化</a:t>
            </a:r>
            <a:r>
              <a:rPr kumimoji="1" lang="zh-CN" altLang="zh-CN" sz="1600">
                <a:latin typeface="Tahoma" panose="020B0604030504040204" pitchFamily="34" charset="0"/>
              </a:rPr>
              <a:t>A</a:t>
            </a:r>
            <a:r>
              <a:rPr kumimoji="1" lang="zh-CN" altLang="en-US" sz="1600">
                <a:latin typeface="Tahoma" panose="020B0604030504040204" pitchFamily="34" charset="0"/>
              </a:rPr>
              <a:t>的补集的结果。   </a:t>
            </a:r>
            <a:r>
              <a:rPr kumimoji="1" lang="en-US" altLang="zh-CN" sz="1600">
                <a:latin typeface="Tahoma" panose="020B0604030504040204" pitchFamily="34" charset="0"/>
              </a:rPr>
              <a:t>(</a:t>
            </a:r>
            <a:r>
              <a:rPr kumimoji="1" lang="zh-CN" altLang="zh-CN" sz="1600">
                <a:latin typeface="Tahoma" panose="020B0604030504040204" pitchFamily="34" charset="0"/>
              </a:rPr>
              <a:t>d) </a:t>
            </a:r>
            <a:r>
              <a:rPr kumimoji="1" lang="zh-CN" altLang="en-US" sz="1600">
                <a:latin typeface="Tahoma" panose="020B0604030504040204" pitchFamily="34" charset="0"/>
              </a:rPr>
              <a:t>通过补集获得的 </a:t>
            </a:r>
            <a:endParaRPr kumimoji="1" lang="en-US" altLang="zh-CN" sz="160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>
                <a:latin typeface="Tahoma" panose="020B0604030504040204" pitchFamily="34" charset="0"/>
              </a:rPr>
              <a:t>      </a:t>
            </a:r>
            <a:r>
              <a:rPr kumimoji="1" lang="zh-CN" altLang="en-US" sz="1600">
                <a:latin typeface="Tahoma" panose="020B0604030504040204" pitchFamily="34" charset="0"/>
              </a:rPr>
              <a:t>粗化的集合。 </a:t>
            </a:r>
            <a:r>
              <a:rPr kumimoji="1" lang="en-US" altLang="zh-CN" sz="1600">
                <a:latin typeface="Tahoma" panose="020B0604030504040204" pitchFamily="34" charset="0"/>
              </a:rPr>
              <a:t>(</a:t>
            </a:r>
            <a:r>
              <a:rPr kumimoji="1" lang="zh-CN" altLang="zh-CN" sz="1600">
                <a:latin typeface="Tahoma" panose="020B0604030504040204" pitchFamily="34" charset="0"/>
              </a:rPr>
              <a:t>e) </a:t>
            </a:r>
            <a:r>
              <a:rPr kumimoji="1" lang="zh-CN" altLang="en-US" sz="1600">
                <a:latin typeface="Tahoma" panose="020B0604030504040204" pitchFamily="34" charset="0"/>
              </a:rPr>
              <a:t>最终结果，没有断开的点。</a:t>
            </a:r>
          </a:p>
        </p:txBody>
      </p:sp>
      <p:grpSp>
        <p:nvGrpSpPr>
          <p:cNvPr id="74759" name="组合 11">
            <a:extLst>
              <a:ext uri="{FF2B5EF4-FFF2-40B4-BE49-F238E27FC236}">
                <a16:creationId xmlns:a16="http://schemas.microsoft.com/office/drawing/2014/main" id="{BF3BAADF-0334-49DF-B9D7-1931185ACF81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74761" name="文本框 12">
              <a:extLst>
                <a:ext uri="{FF2B5EF4-FFF2-40B4-BE49-F238E27FC236}">
                  <a16:creationId xmlns:a16="http://schemas.microsoft.com/office/drawing/2014/main" id="{F442E8C1-852F-4DB1-98AD-C2DA58E25B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74762" name="直线连接符 13">
              <a:extLst>
                <a:ext uri="{FF2B5EF4-FFF2-40B4-BE49-F238E27FC236}">
                  <a16:creationId xmlns:a16="http://schemas.microsoft.com/office/drawing/2014/main" id="{D54B800B-A2FF-49C8-9D88-91FA67DB10F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74760" name="直线连接符 14">
            <a:extLst>
              <a:ext uri="{FF2B5EF4-FFF2-40B4-BE49-F238E27FC236}">
                <a16:creationId xmlns:a16="http://schemas.microsoft.com/office/drawing/2014/main" id="{CBEF8EBB-9F72-4F10-A048-0722BB12E3B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225" y="919163"/>
            <a:ext cx="843915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Number Placeholder 5">
            <a:extLst>
              <a:ext uri="{FF2B5EF4-FFF2-40B4-BE49-F238E27FC236}">
                <a16:creationId xmlns:a16="http://schemas.microsoft.com/office/drawing/2014/main" id="{2CB554AC-5F49-435D-89AA-C8E622DA60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D954255-7393-4B33-A4BF-6DFBAC77D240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602114" name="Rectangle 2">
            <a:extLst>
              <a:ext uri="{FF2B5EF4-FFF2-40B4-BE49-F238E27FC236}">
                <a16:creationId xmlns:a16="http://schemas.microsoft.com/office/drawing/2014/main" id="{C1AEF382-F190-468D-B737-5F32365C6825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146050"/>
            <a:ext cx="8540750" cy="9112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200"/>
              <a:t>形态学算法</a:t>
            </a:r>
            <a:r>
              <a:rPr lang="en-US" altLang="zh-CN" sz="3200"/>
              <a:t>(6)</a:t>
            </a:r>
          </a:p>
        </p:txBody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C2D7E0E9-9E44-4ECA-B84C-A5D864CAEA8E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479425" y="1603375"/>
            <a:ext cx="8540750" cy="696913"/>
          </a:xfrm>
        </p:spPr>
        <p:txBody>
          <a:bodyPr/>
          <a:lstStyle/>
          <a:p>
            <a:pPr eaLnBrk="1" hangingPunct="1"/>
            <a:r>
              <a:rPr lang="zh-CN" altLang="en-US" sz="2800" b="1">
                <a:effectLst/>
              </a:rPr>
              <a:t>骨架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 b="1">
                <a:effectLst/>
              </a:rPr>
              <a:t>    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 b="1">
                <a:effectLst/>
              </a:rPr>
              <a:t> </a:t>
            </a:r>
          </a:p>
        </p:txBody>
      </p:sp>
      <p:grpSp>
        <p:nvGrpSpPr>
          <p:cNvPr id="75781" name="组合 7">
            <a:extLst>
              <a:ext uri="{FF2B5EF4-FFF2-40B4-BE49-F238E27FC236}">
                <a16:creationId xmlns:a16="http://schemas.microsoft.com/office/drawing/2014/main" id="{28E3090B-2987-49B9-BB15-9CC72262905D}"/>
              </a:ext>
            </a:extLst>
          </p:cNvPr>
          <p:cNvGrpSpPr>
            <a:grpSpLocks/>
          </p:cNvGrpSpPr>
          <p:nvPr/>
        </p:nvGrpSpPr>
        <p:grpSpPr bwMode="auto">
          <a:xfrm>
            <a:off x="854617" y="2501831"/>
            <a:ext cx="7790366" cy="2000548"/>
            <a:chOff x="596900" y="2083326"/>
            <a:chExt cx="7790366" cy="2000750"/>
          </a:xfrm>
        </p:grpSpPr>
        <p:sp>
          <p:nvSpPr>
            <p:cNvPr id="75786" name="Rectangle 14">
              <a:extLst>
                <a:ext uri="{FF2B5EF4-FFF2-40B4-BE49-F238E27FC236}">
                  <a16:creationId xmlns:a16="http://schemas.microsoft.com/office/drawing/2014/main" id="{767980E0-45F8-4D3E-81DE-50BF6496C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900" y="2083326"/>
              <a:ext cx="7790366" cy="2000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ahoma" panose="020B0604030504040204" pitchFamily="34" charset="0"/>
                  <a:ea typeface="-apple-system"/>
                  <a:cs typeface="-apple-system"/>
                </a:rPr>
                <a:t>A</a:t>
              </a:r>
              <a:r>
                <a:rPr lang="zh-CN" altLang="en-US" sz="2400">
                  <a:latin typeface="Tahoma" panose="020B0604030504040204" pitchFamily="34" charset="0"/>
                  <a:ea typeface="-apple-system"/>
                  <a:cs typeface="-apple-system"/>
                </a:rPr>
                <a:t>的骨架记为</a:t>
              </a:r>
              <a:r>
                <a:rPr lang="en-US" altLang="zh-CN" sz="2400">
                  <a:latin typeface="Tahoma" panose="020B0604030504040204" pitchFamily="34" charset="0"/>
                  <a:ea typeface="-apple-system"/>
                  <a:cs typeface="-apple-system"/>
                </a:rPr>
                <a:t>S(A)</a:t>
              </a:r>
              <a:r>
                <a:rPr lang="zh-CN" altLang="en-US" sz="2400">
                  <a:latin typeface="Tahoma" panose="020B0604030504040204" pitchFamily="34" charset="0"/>
                  <a:ea typeface="-apple-system"/>
                  <a:cs typeface="-apple-system"/>
                </a:rPr>
                <a:t>，它有如下性质：</a:t>
              </a:r>
              <a:endParaRPr lang="en-US" altLang="zh-CN" sz="2400">
                <a:latin typeface="Tahoma" panose="020B0604030504040204" pitchFamily="34" charset="0"/>
                <a:ea typeface="-apple-system"/>
                <a:cs typeface="-apple-system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000">
                <a:latin typeface="Tahoma" panose="020B0604030504040204" pitchFamily="34" charset="0"/>
                <a:ea typeface="-apple-system"/>
                <a:cs typeface="-apple-system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ahoma" panose="020B0604030504040204" pitchFamily="34" charset="0"/>
                  <a:ea typeface="-apple-system"/>
                  <a:cs typeface="-apple-system"/>
                </a:rPr>
                <a:t>1</a:t>
              </a:r>
              <a:r>
                <a:rPr lang="zh-CN" altLang="en-US" sz="2000">
                  <a:latin typeface="Tahoma" panose="020B0604030504040204" pitchFamily="34" charset="0"/>
                  <a:ea typeface="-apple-system"/>
                  <a:cs typeface="-apple-system"/>
                </a:rPr>
                <a:t>、如果</a:t>
              </a:r>
              <a:r>
                <a:rPr lang="en-US" altLang="zh-CN" sz="2000">
                  <a:latin typeface="Tahoma" panose="020B0604030504040204" pitchFamily="34" charset="0"/>
                  <a:ea typeface="-apple-system"/>
                  <a:cs typeface="-apple-system"/>
                </a:rPr>
                <a:t>z</a:t>
              </a:r>
              <a:r>
                <a:rPr lang="zh-CN" altLang="en-US" sz="2000">
                  <a:latin typeface="Tahoma" panose="020B0604030504040204" pitchFamily="34" charset="0"/>
                  <a:ea typeface="-apple-system"/>
                  <a:cs typeface="-apple-system"/>
                </a:rPr>
                <a:t>是</a:t>
              </a:r>
              <a:r>
                <a:rPr lang="en-US" altLang="zh-CN" sz="2000">
                  <a:latin typeface="Tahoma" panose="020B0604030504040204" pitchFamily="34" charset="0"/>
                  <a:ea typeface="-apple-system"/>
                  <a:cs typeface="-apple-system"/>
                </a:rPr>
                <a:t>S(A)</a:t>
              </a:r>
              <a:r>
                <a:rPr lang="zh-CN" altLang="en-US" sz="2000">
                  <a:latin typeface="Tahoma" panose="020B0604030504040204" pitchFamily="34" charset="0"/>
                  <a:ea typeface="-apple-system"/>
                  <a:cs typeface="-apple-system"/>
                </a:rPr>
                <a:t>的一个点，并且       是</a:t>
              </a:r>
              <a:r>
                <a:rPr lang="en-US" altLang="zh-CN" sz="2000">
                  <a:latin typeface="Tahoma" panose="020B0604030504040204" pitchFamily="34" charset="0"/>
                  <a:ea typeface="-apple-system"/>
                  <a:cs typeface="-apple-system"/>
                </a:rPr>
                <a:t>A</a:t>
              </a:r>
              <a:r>
                <a:rPr lang="zh-CN" altLang="en-US" sz="2000">
                  <a:latin typeface="Tahoma" panose="020B0604030504040204" pitchFamily="34" charset="0"/>
                  <a:ea typeface="-apple-system"/>
                  <a:cs typeface="-apple-system"/>
                </a:rPr>
                <a:t>内以</a:t>
              </a:r>
              <a:r>
                <a:rPr lang="en-US" altLang="zh-CN" sz="2000">
                  <a:latin typeface="Tahoma" panose="020B0604030504040204" pitchFamily="34" charset="0"/>
                  <a:ea typeface="-apple-system"/>
                  <a:cs typeface="-apple-system"/>
                </a:rPr>
                <a:t>z</a:t>
              </a:r>
              <a:r>
                <a:rPr lang="zh-CN" altLang="en-US" sz="2000">
                  <a:latin typeface="Tahoma" panose="020B0604030504040204" pitchFamily="34" charset="0"/>
                  <a:ea typeface="-apple-system"/>
                  <a:cs typeface="-apple-system"/>
                </a:rPr>
                <a:t>为中心的</a:t>
              </a:r>
              <a:r>
                <a:rPr lang="zh-CN" altLang="en-US" sz="2000" b="1">
                  <a:solidFill>
                    <a:srgbClr val="FF0000"/>
                  </a:solidFill>
                  <a:latin typeface="Tahoma" panose="020B0604030504040204" pitchFamily="34" charset="0"/>
                  <a:ea typeface="-apple-system"/>
                  <a:cs typeface="-apple-system"/>
                </a:rPr>
                <a:t>最大圆盘</a:t>
              </a:r>
              <a:r>
                <a:rPr lang="zh-CN" altLang="en-US" sz="2000">
                  <a:latin typeface="Tahoma" panose="020B0604030504040204" pitchFamily="34" charset="0"/>
                  <a:ea typeface="-apple-system"/>
                  <a:cs typeface="-apple-system"/>
                </a:rPr>
                <a:t>，则不存在包含          ，且位于</a:t>
              </a:r>
              <a:r>
                <a:rPr lang="en-US" altLang="zh-CN" sz="2000">
                  <a:latin typeface="Tahoma" panose="020B0604030504040204" pitchFamily="34" charset="0"/>
                  <a:ea typeface="-apple-system"/>
                  <a:cs typeface="-apple-system"/>
                </a:rPr>
                <a:t>A</a:t>
              </a:r>
              <a:r>
                <a:rPr lang="zh-CN" altLang="en-US" sz="2000">
                  <a:latin typeface="Tahoma" panose="020B0604030504040204" pitchFamily="34" charset="0"/>
                  <a:ea typeface="-apple-system"/>
                  <a:cs typeface="-apple-system"/>
                </a:rPr>
                <a:t>内的更大圆盘</a:t>
              </a:r>
              <a:r>
                <a:rPr lang="en-US" altLang="zh-CN" sz="2000">
                  <a:latin typeface="Tahoma" panose="020B0604030504040204" pitchFamily="34" charset="0"/>
                  <a:ea typeface="-apple-system"/>
                  <a:cs typeface="-apple-system"/>
                </a:rPr>
                <a:t>(</a:t>
              </a:r>
              <a:r>
                <a:rPr lang="zh-CN" altLang="en-US" sz="2000">
                  <a:latin typeface="Tahoma" panose="020B0604030504040204" pitchFamily="34" charset="0"/>
                  <a:ea typeface="-apple-system"/>
                  <a:cs typeface="-apple-system"/>
                </a:rPr>
                <a:t>不必以</a:t>
              </a:r>
              <a:r>
                <a:rPr lang="en-US" altLang="zh-CN" sz="2000">
                  <a:latin typeface="Tahoma" panose="020B0604030504040204" pitchFamily="34" charset="0"/>
                  <a:ea typeface="-apple-system"/>
                  <a:cs typeface="-apple-system"/>
                </a:rPr>
                <a:t>z</a:t>
              </a:r>
              <a:r>
                <a:rPr lang="zh-CN" altLang="en-US" sz="2000">
                  <a:latin typeface="Tahoma" panose="020B0604030504040204" pitchFamily="34" charset="0"/>
                  <a:ea typeface="-apple-system"/>
                  <a:cs typeface="-apple-system"/>
                </a:rPr>
                <a:t>为中心</a:t>
              </a:r>
              <a:r>
                <a:rPr lang="en-US" altLang="zh-CN" sz="2000">
                  <a:latin typeface="Tahoma" panose="020B0604030504040204" pitchFamily="34" charset="0"/>
                  <a:ea typeface="-apple-system"/>
                  <a:cs typeface="-apple-system"/>
                </a:rPr>
                <a:t>)</a:t>
              </a:r>
              <a:r>
                <a:rPr lang="zh-CN" altLang="en-US" sz="2000">
                  <a:latin typeface="Tahoma" panose="020B0604030504040204" pitchFamily="34" charset="0"/>
                  <a:ea typeface="-apple-system"/>
                  <a:cs typeface="-apple-system"/>
                </a:rPr>
                <a:t>。</a:t>
              </a:r>
              <a:endParaRPr lang="en-US" altLang="zh-CN" sz="2000">
                <a:latin typeface="Tahoma" panose="020B0604030504040204" pitchFamily="34" charset="0"/>
                <a:ea typeface="-apple-system"/>
                <a:cs typeface="-apple-system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000">
                <a:latin typeface="Tahoma" panose="020B0604030504040204" pitchFamily="34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ahoma" panose="020B0604030504040204" pitchFamily="34" charset="0"/>
                  <a:ea typeface="-apple-system"/>
                  <a:cs typeface="-apple-system"/>
                </a:rPr>
                <a:t>2</a:t>
              </a:r>
              <a:r>
                <a:rPr lang="zh-CN" altLang="en-US" sz="2000">
                  <a:latin typeface="Tahoma" panose="020B0604030504040204" pitchFamily="34" charset="0"/>
                  <a:ea typeface="-apple-system"/>
                  <a:cs typeface="-apple-system"/>
                </a:rPr>
                <a:t>、圆盘          在两个或多个不同的位置与</a:t>
              </a:r>
              <a:r>
                <a:rPr lang="en-US" altLang="zh-CN" sz="2000">
                  <a:latin typeface="Tahoma" panose="020B0604030504040204" pitchFamily="34" charset="0"/>
                  <a:ea typeface="-apple-system"/>
                  <a:cs typeface="-apple-system"/>
                </a:rPr>
                <a:t>A</a:t>
              </a:r>
              <a:r>
                <a:rPr lang="zh-CN" altLang="en-US" sz="2000">
                  <a:latin typeface="Tahoma" panose="020B0604030504040204" pitchFamily="34" charset="0"/>
                  <a:ea typeface="-apple-system"/>
                  <a:cs typeface="-apple-system"/>
                </a:rPr>
                <a:t>的边界接触。</a:t>
              </a:r>
              <a:endParaRPr lang="zh-CN" altLang="en-US" sz="2000">
                <a:latin typeface="Tahoma" panose="020B0604030504040204" pitchFamily="34" charset="0"/>
              </a:endParaRPr>
            </a:p>
          </p:txBody>
        </p:sp>
        <p:pic>
          <p:nvPicPr>
            <p:cNvPr id="75787" name="图片 3">
              <a:extLst>
                <a:ext uri="{FF2B5EF4-FFF2-40B4-BE49-F238E27FC236}">
                  <a16:creationId xmlns:a16="http://schemas.microsoft.com/office/drawing/2014/main" id="{A614AA65-62A4-4A1C-83CC-C26DFEE807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3633" y="2797878"/>
              <a:ext cx="59690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5788" name="图片 4">
              <a:extLst>
                <a:ext uri="{FF2B5EF4-FFF2-40B4-BE49-F238E27FC236}">
                  <a16:creationId xmlns:a16="http://schemas.microsoft.com/office/drawing/2014/main" id="{4B244233-D4AA-47AE-AF74-46FDA1733E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2350" y="3092662"/>
              <a:ext cx="59690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5790" name="图片 6">
              <a:extLst>
                <a:ext uri="{FF2B5EF4-FFF2-40B4-BE49-F238E27FC236}">
                  <a16:creationId xmlns:a16="http://schemas.microsoft.com/office/drawing/2014/main" id="{21E314C8-442C-4927-A0E9-2241775D87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5450" y="3713340"/>
              <a:ext cx="59690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5782" name="组合 16">
            <a:extLst>
              <a:ext uri="{FF2B5EF4-FFF2-40B4-BE49-F238E27FC236}">
                <a16:creationId xmlns:a16="http://schemas.microsoft.com/office/drawing/2014/main" id="{2F4B7BC5-5FBB-4C59-982A-4123F6DB4C31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75784" name="文本框 17">
              <a:extLst>
                <a:ext uri="{FF2B5EF4-FFF2-40B4-BE49-F238E27FC236}">
                  <a16:creationId xmlns:a16="http://schemas.microsoft.com/office/drawing/2014/main" id="{5CFCBA68-F6F4-4E77-9817-E727777D78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75785" name="直线连接符 18">
              <a:extLst>
                <a:ext uri="{FF2B5EF4-FFF2-40B4-BE49-F238E27FC236}">
                  <a16:creationId xmlns:a16="http://schemas.microsoft.com/office/drawing/2014/main" id="{C6105472-DE68-47C5-8DED-E87F8570B2B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75783" name="直线连接符 19">
            <a:extLst>
              <a:ext uri="{FF2B5EF4-FFF2-40B4-BE49-F238E27FC236}">
                <a16:creationId xmlns:a16="http://schemas.microsoft.com/office/drawing/2014/main" id="{F61E31D1-5E72-466A-A1DE-8D1E96865A6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225" y="919163"/>
            <a:ext cx="843915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6">
            <a:extLst>
              <a:ext uri="{FF2B5EF4-FFF2-40B4-BE49-F238E27FC236}">
                <a16:creationId xmlns:a16="http://schemas.microsoft.com/office/drawing/2014/main" id="{2D016908-3725-4734-98B9-CD206A88E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41E3FFC-B6AA-413F-8F5E-4586B7FD9750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7BB08E51-078A-4230-87B3-C66CF5391268}"/>
              </a:ext>
            </a:extLst>
          </p:cNvPr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444432" y="1222257"/>
            <a:ext cx="7347423" cy="4498975"/>
          </a:xfrm>
        </p:spPr>
        <p:txBody>
          <a:bodyPr/>
          <a:lstStyle/>
          <a:p>
            <a:pPr eaLnBrk="1" hangingPunct="1">
              <a:buClrTx/>
              <a:buFont typeface="Wingdings" panose="05000000000000000000" pitchFamily="2" charset="2"/>
              <a:buChar char="n"/>
            </a:pPr>
            <a:r>
              <a:rPr lang="zh-CN" altLang="en-US" sz="2400" b="1">
                <a:effectLst/>
              </a:rPr>
              <a:t>数学描述的基础：</a:t>
            </a:r>
            <a:endParaRPr lang="en-US" altLang="zh-CN" sz="2400" b="1">
              <a:effectLst/>
            </a:endParaRPr>
          </a:p>
          <a:p>
            <a:pPr eaLnBrk="1" hangingPunct="1">
              <a:buClrTx/>
              <a:buFont typeface="Wingdings" panose="05000000000000000000" pitchFamily="2" charset="2"/>
              <a:buChar char="n"/>
            </a:pPr>
            <a:endParaRPr lang="en-US" altLang="zh-CN" sz="800" b="1">
              <a:effectLst/>
            </a:endParaRPr>
          </a:p>
          <a:p>
            <a:pPr marL="342900" lvl="1" indent="-342900" eaLnBrk="1" hangingPunct="1"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</a:pPr>
            <a:r>
              <a:rPr lang="zh-CN" altLang="en-US" sz="2000" b="1">
                <a:effectLst/>
              </a:rPr>
              <a:t>映像：</a:t>
            </a:r>
            <a:endParaRPr lang="en-US" altLang="en-US" sz="2000" b="1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000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000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000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000">
              <a:effectLst/>
            </a:endParaRPr>
          </a:p>
          <a:p>
            <a:pPr eaLnBrk="1" hangingPunct="1"/>
            <a:endParaRPr lang="en-US" altLang="en-US" sz="2000" b="1">
              <a:effectLst/>
            </a:endParaRPr>
          </a:p>
          <a:p>
            <a:pPr eaLnBrk="1" hangingPunct="1"/>
            <a:r>
              <a:rPr lang="zh-CN" altLang="en-US" sz="2000" b="1">
                <a:effectLst/>
              </a:rPr>
              <a:t>平移：</a:t>
            </a:r>
            <a:endParaRPr lang="en-US" altLang="en-US" sz="2000" b="1">
              <a:effectLst/>
            </a:endParaRPr>
          </a:p>
        </p:txBody>
      </p:sp>
      <p:sp>
        <p:nvSpPr>
          <p:cNvPr id="19460" name="文本框 2">
            <a:extLst>
              <a:ext uri="{FF2B5EF4-FFF2-40B4-BE49-F238E27FC236}">
                <a16:creationId xmlns:a16="http://schemas.microsoft.com/office/drawing/2014/main" id="{73CC319A-DB31-4536-BDC4-5E9C7AE438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5843" y="3962467"/>
            <a:ext cx="6196012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000">
                <a:latin typeface="Tahoma" panose="020B0604030504040204" pitchFamily="34" charset="0"/>
              </a:rPr>
              <a:t>点</a:t>
            </a:r>
            <a:r>
              <a:rPr kumimoji="1" lang="en-US" altLang="zh-CN" sz="2000">
                <a:latin typeface="Tahoma" panose="020B0604030504040204" pitchFamily="34" charset="0"/>
              </a:rPr>
              <a:t>Z</a:t>
            </a:r>
            <a:r>
              <a:rPr kumimoji="1" lang="zh-CN" altLang="en-US" sz="2000">
                <a:latin typeface="Tahoma" panose="020B0604030504040204" pitchFamily="34" charset="0"/>
              </a:rPr>
              <a:t> </a:t>
            </a:r>
            <a:r>
              <a:rPr kumimoji="1" lang="en-US" altLang="zh-CN" sz="2000">
                <a:latin typeface="Tahoma" panose="020B0604030504040204" pitchFamily="34" charset="0"/>
              </a:rPr>
              <a:t>=</a:t>
            </a:r>
            <a:r>
              <a:rPr kumimoji="1" lang="zh-CN" altLang="en-US" sz="2000">
                <a:latin typeface="Tahoma" panose="020B0604030504040204" pitchFamily="34" charset="0"/>
              </a:rPr>
              <a:t> （</a:t>
            </a:r>
            <a:r>
              <a:rPr kumimoji="1" lang="en-US" altLang="zh-CN" sz="2000">
                <a:latin typeface="Tahoma" panose="020B0604030504040204" pitchFamily="34" charset="0"/>
              </a:rPr>
              <a:t>Z</a:t>
            </a:r>
            <a:r>
              <a:rPr kumimoji="1" lang="en-US" altLang="zh-CN" sz="2000" baseline="-25000">
                <a:latin typeface="Tahoma" panose="020B0604030504040204" pitchFamily="34" charset="0"/>
              </a:rPr>
              <a:t>1</a:t>
            </a:r>
            <a:r>
              <a:rPr kumimoji="1" lang="zh-CN" altLang="en-US" sz="2000">
                <a:latin typeface="Tahoma" panose="020B0604030504040204" pitchFamily="34" charset="0"/>
              </a:rPr>
              <a:t>，</a:t>
            </a:r>
            <a:r>
              <a:rPr kumimoji="1" lang="en-US" altLang="zh-CN" sz="2000">
                <a:latin typeface="Tahoma" panose="020B0604030504040204" pitchFamily="34" charset="0"/>
              </a:rPr>
              <a:t>Z</a:t>
            </a:r>
            <a:r>
              <a:rPr kumimoji="1" lang="en-US" altLang="zh-CN" sz="2000" baseline="-25000">
                <a:latin typeface="Tahoma" panose="020B0604030504040204" pitchFamily="34" charset="0"/>
              </a:rPr>
              <a:t>2</a:t>
            </a:r>
            <a:r>
              <a:rPr kumimoji="1" lang="zh-CN" altLang="en-US" sz="2000">
                <a:latin typeface="Tahoma" panose="020B0604030504040204" pitchFamily="34" charset="0"/>
              </a:rPr>
              <a:t>）对集合</a:t>
            </a:r>
            <a:r>
              <a:rPr kumimoji="1" lang="en-US" altLang="zh-CN" sz="2000">
                <a:latin typeface="Tahoma" panose="020B0604030504040204" pitchFamily="34" charset="0"/>
              </a:rPr>
              <a:t>B</a:t>
            </a:r>
            <a:r>
              <a:rPr kumimoji="1" lang="zh-CN" altLang="en-US" sz="2000">
                <a:latin typeface="Tahoma" panose="020B0604030504040204" pitchFamily="34" charset="0"/>
              </a:rPr>
              <a:t>的平移记为（</a:t>
            </a:r>
            <a:r>
              <a:rPr kumimoji="1" lang="en-US" altLang="zh-CN" sz="2000">
                <a:latin typeface="Tahoma" panose="020B0604030504040204" pitchFamily="34" charset="0"/>
              </a:rPr>
              <a:t>B</a:t>
            </a:r>
            <a:r>
              <a:rPr kumimoji="1" lang="zh-CN" altLang="en-US" sz="2000">
                <a:latin typeface="Tahoma" panose="020B0604030504040204" pitchFamily="34" charset="0"/>
              </a:rPr>
              <a:t>）</a:t>
            </a:r>
            <a:r>
              <a:rPr kumimoji="1" lang="en-US" altLang="zh-CN" sz="2000" baseline="-25000">
                <a:latin typeface="Tahoma" panose="020B0604030504040204" pitchFamily="34" charset="0"/>
              </a:rPr>
              <a:t>Z</a:t>
            </a:r>
            <a:endParaRPr kumimoji="1" lang="zh-CN" altLang="en-US" sz="2000" baseline="-25000">
              <a:latin typeface="Tahoma" panose="020B0604030504040204" pitchFamily="34" charset="0"/>
            </a:endParaRPr>
          </a:p>
        </p:txBody>
      </p:sp>
      <p:pic>
        <p:nvPicPr>
          <p:cNvPr id="19461" name="图片 4">
            <a:extLst>
              <a:ext uri="{FF2B5EF4-FFF2-40B4-BE49-F238E27FC236}">
                <a16:creationId xmlns:a16="http://schemas.microsoft.com/office/drawing/2014/main" id="{E48DB65B-2ECA-45E7-95F1-FF6CE4774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505" y="4510155"/>
            <a:ext cx="40322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2" name="文本框 5">
            <a:extLst>
              <a:ext uri="{FF2B5EF4-FFF2-40B4-BE49-F238E27FC236}">
                <a16:creationId xmlns:a16="http://schemas.microsoft.com/office/drawing/2014/main" id="{D1291964-390A-4D34-AAAE-59FED03DDD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3673" y="1807217"/>
            <a:ext cx="20113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>
                <a:latin typeface="Tahoma" panose="020B0604030504040204" pitchFamily="34" charset="0"/>
              </a:rPr>
              <a:t>集合</a:t>
            </a:r>
            <a:r>
              <a:rPr kumimoji="1" lang="en-US" altLang="zh-CN" sz="1800">
                <a:latin typeface="Tahoma" panose="020B0604030504040204" pitchFamily="34" charset="0"/>
              </a:rPr>
              <a:t>B</a:t>
            </a:r>
            <a:r>
              <a:rPr kumimoji="1" lang="zh-CN" altLang="en-US" sz="1800">
                <a:latin typeface="Tahoma" panose="020B0604030504040204" pitchFamily="34" charset="0"/>
              </a:rPr>
              <a:t>的映像记为</a:t>
            </a:r>
          </a:p>
        </p:txBody>
      </p:sp>
      <p:pic>
        <p:nvPicPr>
          <p:cNvPr id="19463" name="图片 6">
            <a:extLst>
              <a:ext uri="{FF2B5EF4-FFF2-40B4-BE49-F238E27FC236}">
                <a16:creationId xmlns:a16="http://schemas.microsoft.com/office/drawing/2014/main" id="{A4FD7C92-0E4E-4478-A264-FF1D34B9B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285" y="1775467"/>
            <a:ext cx="31908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4" name="文本框 7">
            <a:extLst>
              <a:ext uri="{FF2B5EF4-FFF2-40B4-BE49-F238E27FC236}">
                <a16:creationId xmlns:a16="http://schemas.microsoft.com/office/drawing/2014/main" id="{AC962E67-89FE-4538-879C-47AF8542CC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0610" y="1807217"/>
            <a:ext cx="1108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>
                <a:latin typeface="Tahoma" panose="020B0604030504040204" pitchFamily="34" charset="0"/>
              </a:rPr>
              <a:t>定义如下</a:t>
            </a:r>
          </a:p>
        </p:txBody>
      </p:sp>
      <p:pic>
        <p:nvPicPr>
          <p:cNvPr id="19465" name="图片 9">
            <a:extLst>
              <a:ext uri="{FF2B5EF4-FFF2-40B4-BE49-F238E27FC236}">
                <a16:creationId xmlns:a16="http://schemas.microsoft.com/office/drawing/2014/main" id="{738C8F5E-8FE7-4CAA-A8E4-F0820E12A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335" y="2366017"/>
            <a:ext cx="3638550" cy="59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466" name="组合 12">
            <a:extLst>
              <a:ext uri="{FF2B5EF4-FFF2-40B4-BE49-F238E27FC236}">
                <a16:creationId xmlns:a16="http://schemas.microsoft.com/office/drawing/2014/main" id="{ECD40337-5E43-4877-AF35-FDB53607C1F4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19469" name="文本框 13">
              <a:extLst>
                <a:ext uri="{FF2B5EF4-FFF2-40B4-BE49-F238E27FC236}">
                  <a16:creationId xmlns:a16="http://schemas.microsoft.com/office/drawing/2014/main" id="{11DCD015-AA76-4A79-8E4A-3C387CD27D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19470" name="直线连接符 14">
              <a:extLst>
                <a:ext uri="{FF2B5EF4-FFF2-40B4-BE49-F238E27FC236}">
                  <a16:creationId xmlns:a16="http://schemas.microsoft.com/office/drawing/2014/main" id="{52A117A8-02D4-4D1F-8780-8A8A2C54CC8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9467" name="直线连接符 15">
            <a:extLst>
              <a:ext uri="{FF2B5EF4-FFF2-40B4-BE49-F238E27FC236}">
                <a16:creationId xmlns:a16="http://schemas.microsoft.com/office/drawing/2014/main" id="{7CB20225-7B78-4FAB-A433-6FEC4540608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225" y="919163"/>
            <a:ext cx="843915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Rectangle 2">
            <a:extLst>
              <a:ext uri="{FF2B5EF4-FFF2-40B4-BE49-F238E27FC236}">
                <a16:creationId xmlns:a16="http://schemas.microsoft.com/office/drawing/2014/main" id="{9961439B-EAFD-415A-A7E2-3EF80628096F}"/>
              </a:ext>
            </a:extLst>
          </p:cNvPr>
          <p:cNvSpPr txBox="1">
            <a:spLocks noRot="1" noChangeArrowheads="1"/>
          </p:cNvSpPr>
          <p:nvPr/>
        </p:nvSpPr>
        <p:spPr bwMode="auto">
          <a:xfrm>
            <a:off x="403225" y="204788"/>
            <a:ext cx="4638675" cy="7905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800" b="1">
                <a:solidFill>
                  <a:srgbClr val="9967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cs typeface="+mj-cs"/>
              </a:rPr>
              <a:t>概述</a:t>
            </a:r>
            <a:endParaRPr lang="zh-CN" altLang="en-US" sz="2800" b="1">
              <a:solidFill>
                <a:srgbClr val="9967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Number Placeholder 5">
            <a:extLst>
              <a:ext uri="{FF2B5EF4-FFF2-40B4-BE49-F238E27FC236}">
                <a16:creationId xmlns:a16="http://schemas.microsoft.com/office/drawing/2014/main" id="{B11D1054-4AE8-4251-AAA6-0DC3C99058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3995ABE-7318-4065-883B-413E02BC6824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603138" name="Rectangle 2">
            <a:extLst>
              <a:ext uri="{FF2B5EF4-FFF2-40B4-BE49-F238E27FC236}">
                <a16:creationId xmlns:a16="http://schemas.microsoft.com/office/drawing/2014/main" id="{6E68D159-0FCC-4894-B9B2-FE27AEDD0FF9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146050"/>
            <a:ext cx="8540750" cy="9112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200"/>
              <a:t>基本的形态学算法</a:t>
            </a:r>
            <a:r>
              <a:rPr lang="en-US" altLang="zh-CN" sz="3200"/>
              <a:t>(6)</a:t>
            </a:r>
          </a:p>
        </p:txBody>
      </p:sp>
      <p:pic>
        <p:nvPicPr>
          <p:cNvPr id="76804" name="Picture 7">
            <a:extLst>
              <a:ext uri="{FF2B5EF4-FFF2-40B4-BE49-F238E27FC236}">
                <a16:creationId xmlns:a16="http://schemas.microsoft.com/office/drawing/2014/main" id="{2820A979-04A6-41A6-87E1-D078D6DE5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21" y="1312011"/>
            <a:ext cx="4433887" cy="458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6809" name="组合 13">
            <a:extLst>
              <a:ext uri="{FF2B5EF4-FFF2-40B4-BE49-F238E27FC236}">
                <a16:creationId xmlns:a16="http://schemas.microsoft.com/office/drawing/2014/main" id="{53AF6F5B-BEFA-4E62-9825-78F18C83F163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76811" name="文本框 14">
              <a:extLst>
                <a:ext uri="{FF2B5EF4-FFF2-40B4-BE49-F238E27FC236}">
                  <a16:creationId xmlns:a16="http://schemas.microsoft.com/office/drawing/2014/main" id="{E80B121A-5D31-4C68-8D4A-545A7C092D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76812" name="直线连接符 15">
              <a:extLst>
                <a:ext uri="{FF2B5EF4-FFF2-40B4-BE49-F238E27FC236}">
                  <a16:creationId xmlns:a16="http://schemas.microsoft.com/office/drawing/2014/main" id="{376D19F9-0B3C-4D6E-A60B-DB8A393D11C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76810" name="直线连接符 16">
            <a:extLst>
              <a:ext uri="{FF2B5EF4-FFF2-40B4-BE49-F238E27FC236}">
                <a16:creationId xmlns:a16="http://schemas.microsoft.com/office/drawing/2014/main" id="{F59BDA24-7E79-4F10-AC08-DCA32D51A60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225" y="919163"/>
            <a:ext cx="843915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6808" name="文本框 1">
            <a:extLst>
              <a:ext uri="{FF2B5EF4-FFF2-40B4-BE49-F238E27FC236}">
                <a16:creationId xmlns:a16="http://schemas.microsoft.com/office/drawing/2014/main" id="{8AAF84CD-A71F-41F1-9721-805CEBE5E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7329" y="2268588"/>
            <a:ext cx="2530050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>
                <a:latin typeface="Tahoma" panose="020B0604030504040204" pitchFamily="34" charset="0"/>
              </a:rPr>
              <a:t>图：</a:t>
            </a:r>
            <a:endParaRPr kumimoji="1" lang="en-US" altLang="zh-CN" sz="180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>
                <a:latin typeface="Tahoma" panose="020B0604030504040204" pitchFamily="34" charset="0"/>
              </a:rPr>
              <a:t>(</a:t>
            </a:r>
            <a:r>
              <a:rPr kumimoji="1" lang="zh-CN" altLang="zh-CN" sz="1800">
                <a:latin typeface="Tahoma" panose="020B0604030504040204" pitchFamily="34" charset="0"/>
              </a:rPr>
              <a:t>a) </a:t>
            </a:r>
            <a:r>
              <a:rPr kumimoji="1" lang="zh-CN" altLang="en-US" sz="1800">
                <a:latin typeface="Tahoma" panose="020B0604030504040204" pitchFamily="34" charset="0"/>
              </a:rPr>
              <a:t>集合</a:t>
            </a:r>
            <a:r>
              <a:rPr kumimoji="1" lang="en-US" altLang="zh-CN" sz="1800">
                <a:latin typeface="Tahoma" panose="020B0604030504040204" pitchFamily="34" charset="0"/>
              </a:rPr>
              <a:t>A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zh-CN" sz="1800">
                <a:latin typeface="Tahoma" panose="020B0604030504040204" pitchFamily="34" charset="0"/>
              </a:rPr>
              <a:t>(b) </a:t>
            </a:r>
            <a:r>
              <a:rPr kumimoji="1" lang="zh-CN" altLang="en-US" sz="1800">
                <a:latin typeface="Tahoma" panose="020B0604030504040204" pitchFamily="34" charset="0"/>
              </a:rPr>
              <a:t>中心在</a:t>
            </a:r>
            <a:r>
              <a:rPr kumimoji="1" lang="zh-CN" altLang="zh-CN" sz="1800">
                <a:latin typeface="Tahoma" panose="020B0604030504040204" pitchFamily="34" charset="0"/>
              </a:rPr>
              <a:t>A</a:t>
            </a:r>
            <a:r>
              <a:rPr kumimoji="1" lang="zh-CN" altLang="en-US" sz="1800">
                <a:latin typeface="Tahoma" panose="020B0604030504040204" pitchFamily="34" charset="0"/>
              </a:rPr>
              <a:t>的骨架上的最大圆盘的不同位置。 </a:t>
            </a:r>
            <a:r>
              <a:rPr kumimoji="1" lang="en-US" altLang="zh-CN" sz="1800">
                <a:latin typeface="Tahoma" panose="020B0604030504040204" pitchFamily="34" charset="0"/>
              </a:rPr>
              <a:t>(</a:t>
            </a:r>
            <a:r>
              <a:rPr kumimoji="1" lang="zh-CN" altLang="zh-CN" sz="1800">
                <a:latin typeface="Tahoma" panose="020B0604030504040204" pitchFamily="34" charset="0"/>
              </a:rPr>
              <a:t>c) A</a:t>
            </a:r>
            <a:r>
              <a:rPr kumimoji="1" lang="zh-CN" altLang="en-US" sz="1800">
                <a:latin typeface="Tahoma" panose="020B0604030504040204" pitchFamily="34" charset="0"/>
              </a:rPr>
              <a:t>的骨架的不同部分上的另一个最大圆盘。 </a:t>
            </a:r>
            <a:r>
              <a:rPr kumimoji="1" lang="en-US" altLang="zh-CN" sz="1800">
                <a:latin typeface="Tahoma" panose="020B0604030504040204" pitchFamily="34" charset="0"/>
              </a:rPr>
              <a:t>(</a:t>
            </a:r>
            <a:r>
              <a:rPr kumimoji="1" lang="zh-CN" altLang="zh-CN" sz="1800">
                <a:latin typeface="Tahoma" panose="020B0604030504040204" pitchFamily="34" charset="0"/>
              </a:rPr>
              <a:t>d) </a:t>
            </a:r>
            <a:r>
              <a:rPr kumimoji="1" lang="zh-CN" altLang="en-US" sz="1800">
                <a:latin typeface="Tahoma" panose="020B0604030504040204" pitchFamily="34" charset="0"/>
              </a:rPr>
              <a:t>完整的骨架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7EE2182-3741-49E4-95A6-EA8185F390E8}"/>
              </a:ext>
            </a:extLst>
          </p:cNvPr>
          <p:cNvSpPr/>
          <p:nvPr/>
        </p:nvSpPr>
        <p:spPr>
          <a:xfrm>
            <a:off x="5855259" y="1312011"/>
            <a:ext cx="8697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/>
              <a:t>ab</a:t>
            </a:r>
          </a:p>
          <a:p>
            <a:r>
              <a:rPr kumimoji="1" lang="en-US" altLang="zh-CN"/>
              <a:t>cd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Number Placeholder 5">
            <a:extLst>
              <a:ext uri="{FF2B5EF4-FFF2-40B4-BE49-F238E27FC236}">
                <a16:creationId xmlns:a16="http://schemas.microsoft.com/office/drawing/2014/main" id="{90AC8337-B9F4-40DC-800D-0F6CFEF51C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67A3606-2078-4E95-AB85-3308B90CB3D2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604162" name="Rectangle 2">
            <a:extLst>
              <a:ext uri="{FF2B5EF4-FFF2-40B4-BE49-F238E27FC236}">
                <a16:creationId xmlns:a16="http://schemas.microsoft.com/office/drawing/2014/main" id="{FDE08A43-43AE-4B73-99E6-8322706557B4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146050"/>
            <a:ext cx="8540750" cy="9112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200"/>
              <a:t>形态学算法</a:t>
            </a:r>
            <a:r>
              <a:rPr lang="en-US" altLang="zh-CN" sz="3200"/>
              <a:t>(6)</a:t>
            </a:r>
          </a:p>
        </p:txBody>
      </p:sp>
      <p:sp>
        <p:nvSpPr>
          <p:cNvPr id="77828" name="文本框 1">
            <a:extLst>
              <a:ext uri="{FF2B5EF4-FFF2-40B4-BE49-F238E27FC236}">
                <a16:creationId xmlns:a16="http://schemas.microsoft.com/office/drawing/2014/main" id="{E21383B7-C36E-454E-832A-68E43DC58C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225" y="1268413"/>
            <a:ext cx="72410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indent="-342900" eaLnBrk="1" hangingPunct="1"/>
            <a:r>
              <a:rPr lang="zh-CN" altLang="en-US" sz="2800" b="1">
                <a:latin typeface="+mn-lt"/>
              </a:rPr>
              <a:t>集合</a:t>
            </a:r>
            <a:r>
              <a:rPr lang="zh-CN" altLang="zh-CN" sz="2800" b="1">
                <a:latin typeface="+mn-lt"/>
              </a:rPr>
              <a:t>A</a:t>
            </a:r>
            <a:r>
              <a:rPr lang="zh-CN" altLang="en-US" sz="2800" b="1">
                <a:latin typeface="+mn-lt"/>
              </a:rPr>
              <a:t>的骨架可以用</a:t>
            </a:r>
            <a:r>
              <a:rPr lang="zh-CN" altLang="en-US" sz="2800" b="1">
                <a:solidFill>
                  <a:srgbClr val="0070C0"/>
                </a:solidFill>
                <a:latin typeface="+mn-lt"/>
              </a:rPr>
              <a:t>腐蚀和开操作</a:t>
            </a:r>
            <a:r>
              <a:rPr lang="zh-CN" altLang="en-US" sz="2800" b="1">
                <a:latin typeface="+mn-lt"/>
              </a:rPr>
              <a:t>来表达：</a:t>
            </a:r>
          </a:p>
        </p:txBody>
      </p:sp>
      <p:pic>
        <p:nvPicPr>
          <p:cNvPr id="77829" name="图片 2">
            <a:extLst>
              <a:ext uri="{FF2B5EF4-FFF2-40B4-BE49-F238E27FC236}">
                <a16:creationId xmlns:a16="http://schemas.microsoft.com/office/drawing/2014/main" id="{B1E79115-903E-4ED4-94B5-68A507AA1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900" y="2068513"/>
            <a:ext cx="2286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30" name="图片 3">
            <a:extLst>
              <a:ext uri="{FF2B5EF4-FFF2-40B4-BE49-F238E27FC236}">
                <a16:creationId xmlns:a16="http://schemas.microsoft.com/office/drawing/2014/main" id="{F131B560-1C18-4493-B78C-8CA0D4C65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00" y="2971800"/>
            <a:ext cx="4572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32" name="图片 5">
            <a:extLst>
              <a:ext uri="{FF2B5EF4-FFF2-40B4-BE49-F238E27FC236}">
                <a16:creationId xmlns:a16="http://schemas.microsoft.com/office/drawing/2014/main" id="{B4CDFFA9-F206-48A2-A385-6D4F2C98F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012" y="4228806"/>
            <a:ext cx="47625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33" name="矩形 6">
            <a:extLst>
              <a:ext uri="{FF2B5EF4-FFF2-40B4-BE49-F238E27FC236}">
                <a16:creationId xmlns:a16="http://schemas.microsoft.com/office/drawing/2014/main" id="{E7490B2A-1206-4A35-8902-8DF78E755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3675" y="5304125"/>
            <a:ext cx="496161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-apple-system"/>
              </a:rPr>
              <a:t>表示对</a:t>
            </a:r>
            <a:r>
              <a:rPr lang="zh-CN" altLang="zh-CN" sz="2000">
                <a:latin typeface="-apple-system"/>
              </a:rPr>
              <a:t>A</a:t>
            </a:r>
            <a:r>
              <a:rPr lang="zh-CN" altLang="en-US" sz="2000">
                <a:latin typeface="-apple-system"/>
              </a:rPr>
              <a:t>的连续</a:t>
            </a:r>
            <a:r>
              <a:rPr lang="zh-CN" altLang="zh-CN" sz="2000">
                <a:latin typeface="-apple-system"/>
              </a:rPr>
              <a:t>k</a:t>
            </a:r>
            <a:r>
              <a:rPr lang="zh-CN" altLang="en-US" sz="2000">
                <a:latin typeface="-apple-system"/>
              </a:rPr>
              <a:t>次腐蚀，其中</a:t>
            </a:r>
            <a:r>
              <a:rPr kumimoji="1" lang="en-US" altLang="zh-CN" sz="2000">
                <a:latin typeface="Tahoma" panose="020B0604030504040204" pitchFamily="34" charset="0"/>
              </a:rPr>
              <a:t>B</a:t>
            </a:r>
            <a:r>
              <a:rPr kumimoji="1" lang="zh-CN" altLang="en-US" sz="2000">
                <a:latin typeface="Tahoma" panose="020B0604030504040204" pitchFamily="34" charset="0"/>
              </a:rPr>
              <a:t>为结构元。</a:t>
            </a:r>
            <a:endParaRPr lang="zh-CN" altLang="en-US" sz="2000">
              <a:latin typeface="Tahoma" panose="020B0604030504040204" pitchFamily="34" charset="0"/>
            </a:endParaRPr>
          </a:p>
        </p:txBody>
      </p:sp>
      <p:grpSp>
        <p:nvGrpSpPr>
          <p:cNvPr id="77834" name="组合 14">
            <a:extLst>
              <a:ext uri="{FF2B5EF4-FFF2-40B4-BE49-F238E27FC236}">
                <a16:creationId xmlns:a16="http://schemas.microsoft.com/office/drawing/2014/main" id="{0A7B65A1-5033-44A5-91CE-A42AA390A047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77836" name="文本框 15">
              <a:extLst>
                <a:ext uri="{FF2B5EF4-FFF2-40B4-BE49-F238E27FC236}">
                  <a16:creationId xmlns:a16="http://schemas.microsoft.com/office/drawing/2014/main" id="{7B169D81-FE18-4DCE-8A21-B8155B98F1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77837" name="直线连接符 16">
              <a:extLst>
                <a:ext uri="{FF2B5EF4-FFF2-40B4-BE49-F238E27FC236}">
                  <a16:creationId xmlns:a16="http://schemas.microsoft.com/office/drawing/2014/main" id="{FCA09C7F-0EC7-4F91-A4C3-A6AB22AD4B8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77835" name="直线连接符 17">
            <a:extLst>
              <a:ext uri="{FF2B5EF4-FFF2-40B4-BE49-F238E27FC236}">
                <a16:creationId xmlns:a16="http://schemas.microsoft.com/office/drawing/2014/main" id="{67F06842-D8A4-432C-9F52-68F3F61D860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225" y="919163"/>
            <a:ext cx="843915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EDEDAC42-9C8C-4925-8A57-0FBF89B1A4CF}"/>
              </a:ext>
            </a:extLst>
          </p:cNvPr>
          <p:cNvSpPr/>
          <p:nvPr/>
        </p:nvSpPr>
        <p:spPr bwMode="auto">
          <a:xfrm>
            <a:off x="3023424" y="2025790"/>
            <a:ext cx="2766951" cy="787398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480DB90-B80E-42FA-8384-3898D7C28AAE}"/>
              </a:ext>
            </a:extLst>
          </p:cNvPr>
          <p:cNvSpPr/>
          <p:nvPr/>
        </p:nvSpPr>
        <p:spPr bwMode="auto">
          <a:xfrm>
            <a:off x="2234972" y="2973240"/>
            <a:ext cx="4572000" cy="96123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13D364F-9B57-47FF-A00F-4F29AF39DEB6}"/>
              </a:ext>
            </a:extLst>
          </p:cNvPr>
          <p:cNvSpPr/>
          <p:nvPr/>
        </p:nvSpPr>
        <p:spPr bwMode="auto">
          <a:xfrm>
            <a:off x="2129501" y="4109088"/>
            <a:ext cx="4871522" cy="787398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3" name="箭头: 下 2">
            <a:extLst>
              <a:ext uri="{FF2B5EF4-FFF2-40B4-BE49-F238E27FC236}">
                <a16:creationId xmlns:a16="http://schemas.microsoft.com/office/drawing/2014/main" id="{C69303B3-6A40-41ED-8C4A-889374596520}"/>
              </a:ext>
            </a:extLst>
          </p:cNvPr>
          <p:cNvSpPr/>
          <p:nvPr/>
        </p:nvSpPr>
        <p:spPr bwMode="auto">
          <a:xfrm rot="10800000">
            <a:off x="4352072" y="4689449"/>
            <a:ext cx="386182" cy="626550"/>
          </a:xfrm>
          <a:prstGeom prst="down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Number Placeholder 5">
            <a:extLst>
              <a:ext uri="{FF2B5EF4-FFF2-40B4-BE49-F238E27FC236}">
                <a16:creationId xmlns:a16="http://schemas.microsoft.com/office/drawing/2014/main" id="{9C81962A-487D-47ED-84BD-B017370BE5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E4FED2B-3971-4DFC-BD9D-E86E6F3DC998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pic>
        <p:nvPicPr>
          <p:cNvPr id="80899" name="Picture 4">
            <a:extLst>
              <a:ext uri="{FF2B5EF4-FFF2-40B4-BE49-F238E27FC236}">
                <a16:creationId xmlns:a16="http://schemas.microsoft.com/office/drawing/2014/main" id="{0D4DADAE-AD68-4AE6-B1CC-1EC0F60CB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33" y="427037"/>
            <a:ext cx="5695950" cy="540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2" name="矩形 1">
            <a:extLst>
              <a:ext uri="{FF2B5EF4-FFF2-40B4-BE49-F238E27FC236}">
                <a16:creationId xmlns:a16="http://schemas.microsoft.com/office/drawing/2014/main" id="{B42642F1-E663-40A9-B9B5-9A5B1AA657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2483" y="1797784"/>
            <a:ext cx="2517569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kumimoji="1" lang="zh-CN" altLang="en-US" sz="2000">
                <a:latin typeface="Tahoma" panose="020B0604030504040204" pitchFamily="34" charset="0"/>
              </a:rPr>
              <a:t>骨架提取的示例：</a:t>
            </a:r>
            <a:endParaRPr kumimoji="1" lang="en-US" altLang="zh-CN" sz="2000">
              <a:latin typeface="Tahoma" panose="020B0604030504040204" pitchFamily="34" charset="0"/>
            </a:endParaRPr>
          </a:p>
          <a:p>
            <a:pPr marL="285750" indent="-285750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kumimoji="1" lang="zh-CN" altLang="en-US" sz="1600">
                <a:latin typeface="Tahoma" panose="020B0604030504040204" pitchFamily="34" charset="0"/>
              </a:rPr>
              <a:t>原图在左上角。</a:t>
            </a:r>
            <a:endParaRPr kumimoji="1" lang="en-US" altLang="zh-CN" sz="1600">
              <a:latin typeface="Tahoma" panose="020B0604030504040204" pitchFamily="34" charset="0"/>
            </a:endParaRPr>
          </a:p>
          <a:p>
            <a:pPr marL="285750" indent="-285750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kumimoji="1" lang="zh-CN" altLang="en-US" sz="1600">
                <a:latin typeface="Tahoma" panose="020B0604030504040204" pitchFamily="34" charset="0"/>
              </a:rPr>
              <a:t>其形态骨架在第四列的底部。</a:t>
            </a:r>
            <a:endParaRPr kumimoji="1" lang="en-US" altLang="zh-CN" sz="1600">
              <a:latin typeface="Tahoma" panose="020B0604030504040204" pitchFamily="34" charset="0"/>
            </a:endParaRPr>
          </a:p>
          <a:p>
            <a:pPr marL="285750" indent="-285750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kumimoji="1" lang="zh-CN" altLang="en-US" sz="1600">
                <a:latin typeface="Tahoma" panose="020B0604030504040204" pitchFamily="34" charset="0"/>
              </a:rPr>
              <a:t>重建的集合位于第六列的底部</a:t>
            </a:r>
            <a:r>
              <a:rPr kumimoji="1" lang="zh-CN" altLang="en-US" sz="1400">
                <a:latin typeface="Tahoma" panose="020B0604030504040204" pitchFamily="34" charset="0"/>
              </a:rPr>
              <a:t>。</a:t>
            </a:r>
          </a:p>
        </p:txBody>
      </p:sp>
      <p:grpSp>
        <p:nvGrpSpPr>
          <p:cNvPr id="80903" name="组合 12">
            <a:extLst>
              <a:ext uri="{FF2B5EF4-FFF2-40B4-BE49-F238E27FC236}">
                <a16:creationId xmlns:a16="http://schemas.microsoft.com/office/drawing/2014/main" id="{4A14AEF2-30F0-4331-BD76-5DAF6DA55857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80904" name="文本框 13">
              <a:extLst>
                <a:ext uri="{FF2B5EF4-FFF2-40B4-BE49-F238E27FC236}">
                  <a16:creationId xmlns:a16="http://schemas.microsoft.com/office/drawing/2014/main" id="{D16C15A1-3A35-41CF-AA2F-CF394AFD09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80905" name="直线连接符 14">
              <a:extLst>
                <a:ext uri="{FF2B5EF4-FFF2-40B4-BE49-F238E27FC236}">
                  <a16:creationId xmlns:a16="http://schemas.microsoft.com/office/drawing/2014/main" id="{079B7A43-6AAE-45DF-93A6-BDF9F91F741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Number Placeholder 5">
            <a:extLst>
              <a:ext uri="{FF2B5EF4-FFF2-40B4-BE49-F238E27FC236}">
                <a16:creationId xmlns:a16="http://schemas.microsoft.com/office/drawing/2014/main" id="{EFD81B73-F43D-4BD6-A0CD-06A8F3D254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E13E8DF-0EB7-4C1E-8CB5-26B248681B32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607234" name="Rectangle 2">
            <a:extLst>
              <a:ext uri="{FF2B5EF4-FFF2-40B4-BE49-F238E27FC236}">
                <a16:creationId xmlns:a16="http://schemas.microsoft.com/office/drawing/2014/main" id="{C4E288F7-FD35-4D83-B5DC-D055A4BA3C83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146050"/>
            <a:ext cx="8540750" cy="9112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200"/>
              <a:t>形态学算法</a:t>
            </a:r>
            <a:r>
              <a:rPr lang="en-US" altLang="zh-CN" sz="3200"/>
              <a:t>(6)</a:t>
            </a:r>
          </a:p>
        </p:txBody>
      </p:sp>
      <p:sp>
        <p:nvSpPr>
          <p:cNvPr id="83972" name="文本框 1">
            <a:extLst>
              <a:ext uri="{FF2B5EF4-FFF2-40B4-BE49-F238E27FC236}">
                <a16:creationId xmlns:a16="http://schemas.microsoft.com/office/drawing/2014/main" id="{BEA9990D-6B88-46A9-AC89-D2F65BE6F2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225" y="1546880"/>
            <a:ext cx="615905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indent="-342900" eaLnBrk="1" hangingPunct="1"/>
            <a:r>
              <a:rPr lang="zh-CN" altLang="en-US" sz="2800" b="1">
                <a:latin typeface="+mn-lt"/>
              </a:rPr>
              <a:t>可以通过下式重建骨架化的集合</a:t>
            </a:r>
            <a:r>
              <a:rPr lang="zh-CN" altLang="zh-CN" sz="2800" b="1">
                <a:latin typeface="+mn-lt"/>
              </a:rPr>
              <a:t>A</a:t>
            </a:r>
            <a:r>
              <a:rPr lang="zh-CN" altLang="en-US" sz="2800" b="1">
                <a:latin typeface="+mn-lt"/>
              </a:rPr>
              <a:t>：</a:t>
            </a:r>
          </a:p>
        </p:txBody>
      </p:sp>
      <p:pic>
        <p:nvPicPr>
          <p:cNvPr id="83973" name="图片 2">
            <a:extLst>
              <a:ext uri="{FF2B5EF4-FFF2-40B4-BE49-F238E27FC236}">
                <a16:creationId xmlns:a16="http://schemas.microsoft.com/office/drawing/2014/main" id="{F1011F52-CDC6-46E1-8A11-D76779D4C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425" y="2174875"/>
            <a:ext cx="2819400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4" name="文本框 4">
            <a:extLst>
              <a:ext uri="{FF2B5EF4-FFF2-40B4-BE49-F238E27FC236}">
                <a16:creationId xmlns:a16="http://schemas.microsoft.com/office/drawing/2014/main" id="{74464AE8-2F84-49A8-A234-262AA55402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100" y="3525838"/>
            <a:ext cx="53078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000">
                <a:latin typeface="Tahoma" panose="020B0604030504040204" pitchFamily="34" charset="0"/>
              </a:rPr>
              <a:t>其中                      表示对</a:t>
            </a:r>
            <a:r>
              <a:rPr kumimoji="1" lang="en-US" altLang="zh-CN" sz="2000">
                <a:latin typeface="Tahoma" panose="020B0604030504040204" pitchFamily="34" charset="0"/>
              </a:rPr>
              <a:t>A</a:t>
            </a:r>
            <a:r>
              <a:rPr kumimoji="1" lang="zh-CN" altLang="en-US" sz="2000">
                <a:latin typeface="Tahoma" panose="020B0604030504040204" pitchFamily="34" charset="0"/>
              </a:rPr>
              <a:t>的</a:t>
            </a:r>
            <a:r>
              <a:rPr kumimoji="1" lang="en-US" altLang="zh-CN" sz="2000">
                <a:latin typeface="Tahoma" panose="020B0604030504040204" pitchFamily="34" charset="0"/>
              </a:rPr>
              <a:t>k</a:t>
            </a:r>
            <a:r>
              <a:rPr kumimoji="1" lang="zh-CN" altLang="en-US" sz="2000">
                <a:latin typeface="Tahoma" panose="020B0604030504040204" pitchFamily="34" charset="0"/>
              </a:rPr>
              <a:t>次连续膨胀：</a:t>
            </a:r>
          </a:p>
        </p:txBody>
      </p:sp>
      <p:pic>
        <p:nvPicPr>
          <p:cNvPr id="83975" name="图片 5">
            <a:extLst>
              <a:ext uri="{FF2B5EF4-FFF2-40B4-BE49-F238E27FC236}">
                <a16:creationId xmlns:a16="http://schemas.microsoft.com/office/drawing/2014/main" id="{D9B88321-9CE5-4800-9B63-4F991577D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3" y="3544888"/>
            <a:ext cx="16002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6" name="图片 6">
            <a:extLst>
              <a:ext uri="{FF2B5EF4-FFF2-40B4-BE49-F238E27FC236}">
                <a16:creationId xmlns:a16="http://schemas.microsoft.com/office/drawing/2014/main" id="{2642442A-B5C4-449B-B1BE-90700F2B2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0" y="4135438"/>
            <a:ext cx="58801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3977" name="组合 13">
            <a:extLst>
              <a:ext uri="{FF2B5EF4-FFF2-40B4-BE49-F238E27FC236}">
                <a16:creationId xmlns:a16="http://schemas.microsoft.com/office/drawing/2014/main" id="{05C43AA7-C081-4DC3-AF8A-34126D8D5C82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83979" name="文本框 14">
              <a:extLst>
                <a:ext uri="{FF2B5EF4-FFF2-40B4-BE49-F238E27FC236}">
                  <a16:creationId xmlns:a16="http://schemas.microsoft.com/office/drawing/2014/main" id="{E1D33995-81CC-4B6C-88D8-190056BB4B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83980" name="直线连接符 15">
              <a:extLst>
                <a:ext uri="{FF2B5EF4-FFF2-40B4-BE49-F238E27FC236}">
                  <a16:creationId xmlns:a16="http://schemas.microsoft.com/office/drawing/2014/main" id="{CD4A4570-6B50-46AF-A8AD-E03710C3C18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83978" name="直线连接符 16">
            <a:extLst>
              <a:ext uri="{FF2B5EF4-FFF2-40B4-BE49-F238E27FC236}">
                <a16:creationId xmlns:a16="http://schemas.microsoft.com/office/drawing/2014/main" id="{83EA97EB-978C-4AC9-AD2A-4E1C7EBA7C3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225" y="919163"/>
            <a:ext cx="843915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Number Placeholder 5">
            <a:extLst>
              <a:ext uri="{FF2B5EF4-FFF2-40B4-BE49-F238E27FC236}">
                <a16:creationId xmlns:a16="http://schemas.microsoft.com/office/drawing/2014/main" id="{1E91300B-B597-477B-932A-4D8F0178C2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B47A5DC-F89D-4813-A920-FE9192D22D3A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609282" name="Rectangle 2">
            <a:extLst>
              <a:ext uri="{FF2B5EF4-FFF2-40B4-BE49-F238E27FC236}">
                <a16:creationId xmlns:a16="http://schemas.microsoft.com/office/drawing/2014/main" id="{E64BFB2F-8F8C-4534-83AF-675327640225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146050"/>
            <a:ext cx="8540750" cy="9112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200"/>
              <a:t>形态学算法</a:t>
            </a:r>
            <a:r>
              <a:rPr lang="en-US" altLang="zh-CN" sz="3200"/>
              <a:t>(7)</a:t>
            </a:r>
          </a:p>
        </p:txBody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D0091104-D1A6-409F-8DB2-4FDE39CAF294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610383" y="1622631"/>
            <a:ext cx="6966074" cy="690913"/>
          </a:xfrm>
        </p:spPr>
        <p:txBody>
          <a:bodyPr/>
          <a:lstStyle/>
          <a:p>
            <a:pPr eaLnBrk="1" hangingPunct="1"/>
            <a:r>
              <a:rPr lang="zh-CN" altLang="en-US" sz="2800" b="1">
                <a:effectLst/>
              </a:rPr>
              <a:t>裁剪</a:t>
            </a:r>
            <a:endParaRPr lang="en-US" altLang="en-US" sz="2800" b="1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zh-CN" sz="2400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400">
                <a:effectLst/>
              </a:rPr>
              <a:t>	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400">
                <a:effectLst/>
              </a:rPr>
              <a:t>	a. </a:t>
            </a:r>
            <a:r>
              <a:rPr lang="zh-CN" altLang="en-US" sz="2400">
                <a:effectLst/>
              </a:rPr>
              <a:t>细化和骨骼化往往会留下寄生成分 </a:t>
            </a:r>
            <a:endParaRPr lang="en-US" altLang="zh-CN" sz="2400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zh-CN" sz="2400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	b. </a:t>
            </a:r>
            <a:r>
              <a:rPr lang="zh-CN" altLang="en-US" sz="2400">
                <a:effectLst/>
              </a:rPr>
              <a:t>修剪方法是细化和骨骼化过程的重要补充</a:t>
            </a:r>
            <a:endParaRPr lang="en-US" altLang="en-US" sz="2400">
              <a:effectLst/>
            </a:endParaRPr>
          </a:p>
        </p:txBody>
      </p:sp>
      <p:grpSp>
        <p:nvGrpSpPr>
          <p:cNvPr id="84997" name="组合 9">
            <a:extLst>
              <a:ext uri="{FF2B5EF4-FFF2-40B4-BE49-F238E27FC236}">
                <a16:creationId xmlns:a16="http://schemas.microsoft.com/office/drawing/2014/main" id="{573A20AB-96FA-41D5-A4CD-501B85A5F846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84999" name="文本框 10">
              <a:extLst>
                <a:ext uri="{FF2B5EF4-FFF2-40B4-BE49-F238E27FC236}">
                  <a16:creationId xmlns:a16="http://schemas.microsoft.com/office/drawing/2014/main" id="{26086A67-E46A-4CEA-9296-76B8B70AF4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85000" name="直线连接符 11">
              <a:extLst>
                <a:ext uri="{FF2B5EF4-FFF2-40B4-BE49-F238E27FC236}">
                  <a16:creationId xmlns:a16="http://schemas.microsoft.com/office/drawing/2014/main" id="{1D114342-D89B-4DCF-A4C6-C9B58952246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84998" name="直线连接符 12">
            <a:extLst>
              <a:ext uri="{FF2B5EF4-FFF2-40B4-BE49-F238E27FC236}">
                <a16:creationId xmlns:a16="http://schemas.microsoft.com/office/drawing/2014/main" id="{55D4638C-D1C3-4267-807F-74AD5997A67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225" y="919163"/>
            <a:ext cx="843915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5">
            <a:extLst>
              <a:ext uri="{FF2B5EF4-FFF2-40B4-BE49-F238E27FC236}">
                <a16:creationId xmlns:a16="http://schemas.microsoft.com/office/drawing/2014/main" id="{31A17A38-B830-4068-B20B-87C4A5574D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C6F6273-1F76-4E22-B66B-2AADE1ED58D7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pic>
        <p:nvPicPr>
          <p:cNvPr id="87043" name="Picture 7">
            <a:extLst>
              <a:ext uri="{FF2B5EF4-FFF2-40B4-BE49-F238E27FC236}">
                <a16:creationId xmlns:a16="http://schemas.microsoft.com/office/drawing/2014/main" id="{6E502A7E-1AC0-42BC-B904-D4B817591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43" y="405724"/>
            <a:ext cx="4992688" cy="553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10314" name="Object 10">
            <a:extLst>
              <a:ext uri="{FF2B5EF4-FFF2-40B4-BE49-F238E27FC236}">
                <a16:creationId xmlns:a16="http://schemas.microsoft.com/office/drawing/2014/main" id="{BE3B8022-B568-4138-A28D-B3DBF35BDA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0151027"/>
              </p:ext>
            </p:extLst>
          </p:nvPr>
        </p:nvGraphicFramePr>
        <p:xfrm>
          <a:off x="6143471" y="5133717"/>
          <a:ext cx="2227262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55" name="Equation" r:id="rId5" imgW="14478000" imgH="3952875" progId="Equation.DSMT4">
                  <p:embed/>
                </p:oleObj>
              </mc:Choice>
              <mc:Fallback>
                <p:oleObj name="Equation" r:id="rId5" imgW="14478000" imgH="3952875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3471" y="5133717"/>
                        <a:ext cx="2227262" cy="5953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7047" name="组合 2">
            <a:extLst>
              <a:ext uri="{FF2B5EF4-FFF2-40B4-BE49-F238E27FC236}">
                <a16:creationId xmlns:a16="http://schemas.microsoft.com/office/drawing/2014/main" id="{754E8FE1-7513-43F2-AB04-CC430F27BED0}"/>
              </a:ext>
            </a:extLst>
          </p:cNvPr>
          <p:cNvGrpSpPr>
            <a:grpSpLocks/>
          </p:cNvGrpSpPr>
          <p:nvPr/>
        </p:nvGrpSpPr>
        <p:grpSpPr bwMode="auto">
          <a:xfrm>
            <a:off x="6330334" y="393416"/>
            <a:ext cx="2338653" cy="3829353"/>
            <a:chOff x="7654925" y="1095375"/>
            <a:chExt cx="1447800" cy="2393857"/>
          </a:xfrm>
        </p:grpSpPr>
        <p:pic>
          <p:nvPicPr>
            <p:cNvPr id="87051" name="Picture 8">
              <a:extLst>
                <a:ext uri="{FF2B5EF4-FFF2-40B4-BE49-F238E27FC236}">
                  <a16:creationId xmlns:a16="http://schemas.microsoft.com/office/drawing/2014/main" id="{9E210902-9224-49CD-8105-4D0DAADFDC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321"/>
            <a:stretch>
              <a:fillRect/>
            </a:stretch>
          </p:blipFill>
          <p:spPr bwMode="auto">
            <a:xfrm>
              <a:off x="7729538" y="1095375"/>
              <a:ext cx="1373187" cy="796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052" name="文本框 1">
              <a:extLst>
                <a:ext uri="{FF2B5EF4-FFF2-40B4-BE49-F238E27FC236}">
                  <a16:creationId xmlns:a16="http://schemas.microsoft.com/office/drawing/2014/main" id="{FCE0C2D1-D5BB-41DC-90F9-7EE3C2F124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54925" y="1892300"/>
              <a:ext cx="1170497" cy="15969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285750" indent="-285750">
                <a:spcBef>
                  <a:spcPct val="0"/>
                </a:spcBef>
                <a:buClrTx/>
                <a:buSzTx/>
                <a:buFont typeface="Wingdings" panose="05000000000000000000" pitchFamily="2" charset="2"/>
                <a:buChar char="Ø"/>
              </a:pPr>
              <a:r>
                <a:rPr kumimoji="1" lang="zh-CN" altLang="en-US" sz="1600">
                  <a:latin typeface="Tahoma" panose="020B0604030504040204" pitchFamily="34" charset="0"/>
                </a:rPr>
                <a:t>裁剪的示例：</a:t>
              </a:r>
              <a:endParaRPr kumimoji="1" lang="en-US" altLang="zh-CN" sz="1600">
                <a:latin typeface="Tahoma" panose="020B0604030504040204" pitchFamily="34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latin typeface="Tahoma" panose="020B0604030504040204" pitchFamily="34" charset="0"/>
                </a:rPr>
                <a:t>(</a:t>
              </a:r>
              <a:r>
                <a:rPr kumimoji="1" lang="zh-CN" altLang="zh-CN" sz="1600">
                  <a:latin typeface="Tahoma" panose="020B0604030504040204" pitchFamily="34" charset="0"/>
                </a:rPr>
                <a:t>a) </a:t>
              </a:r>
              <a:r>
                <a:rPr kumimoji="1" lang="zh-CN" altLang="en-US" sz="1600">
                  <a:latin typeface="Tahoma" panose="020B0604030504040204" pitchFamily="34" charset="0"/>
                </a:rPr>
                <a:t>原始图像</a:t>
              </a:r>
              <a:endParaRPr kumimoji="1" lang="en-US" altLang="zh-CN" sz="1600">
                <a:latin typeface="Tahoma" panose="020B0604030504040204" pitchFamily="34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latin typeface="Tahoma" panose="020B0604030504040204" pitchFamily="34" charset="0"/>
                </a:rPr>
                <a:t>(</a:t>
              </a:r>
              <a:r>
                <a:rPr kumimoji="1" lang="zh-CN" altLang="zh-CN" sz="1600">
                  <a:latin typeface="Tahoma" panose="020B0604030504040204" pitchFamily="34" charset="0"/>
                </a:rPr>
                <a:t>b) </a:t>
              </a:r>
              <a:r>
                <a:rPr kumimoji="1" lang="zh-CN" altLang="en-US" sz="1600">
                  <a:latin typeface="Tahoma" panose="020B0604030504040204" pitchFamily="34" charset="0"/>
                </a:rPr>
                <a:t>和 </a:t>
              </a:r>
              <a:r>
                <a:rPr kumimoji="1" lang="en-US" altLang="zh-CN" sz="1600">
                  <a:latin typeface="Tahoma" panose="020B0604030504040204" pitchFamily="34" charset="0"/>
                </a:rPr>
                <a:t>(</a:t>
              </a:r>
              <a:r>
                <a:rPr kumimoji="1" lang="zh-CN" altLang="zh-CN" sz="1600">
                  <a:latin typeface="Tahoma" panose="020B0604030504040204" pitchFamily="34" charset="0"/>
                </a:rPr>
                <a:t>c) </a:t>
              </a:r>
              <a:r>
                <a:rPr kumimoji="1" lang="zh-CN" altLang="en-US" sz="1600">
                  <a:latin typeface="Tahoma" panose="020B0604030504040204" pitchFamily="34" charset="0"/>
                </a:rPr>
                <a:t>结构元</a:t>
              </a:r>
              <a:endParaRPr kumimoji="1" lang="en-US" altLang="zh-CN" sz="1600">
                <a:latin typeface="Tahoma" panose="020B0604030504040204" pitchFamily="34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latin typeface="Tahoma" panose="020B0604030504040204" pitchFamily="34" charset="0"/>
                </a:rPr>
                <a:t>(</a:t>
              </a:r>
              <a:r>
                <a:rPr kumimoji="1" lang="zh-CN" altLang="zh-CN" sz="1600">
                  <a:latin typeface="Tahoma" panose="020B0604030504040204" pitchFamily="34" charset="0"/>
                </a:rPr>
                <a:t>d) </a:t>
              </a:r>
              <a:r>
                <a:rPr kumimoji="1" lang="zh-CN" altLang="en-US" sz="1600">
                  <a:latin typeface="Tahoma" panose="020B0604030504040204" pitchFamily="34" charset="0"/>
                </a:rPr>
                <a:t>三个迭代后的细化结果。</a:t>
              </a:r>
              <a:endParaRPr kumimoji="1" lang="en-US" altLang="zh-CN" sz="1600">
                <a:latin typeface="Tahoma" panose="020B0604030504040204" pitchFamily="34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latin typeface="Tahoma" panose="020B0604030504040204" pitchFamily="34" charset="0"/>
                </a:rPr>
                <a:t>(</a:t>
              </a:r>
              <a:r>
                <a:rPr kumimoji="1" lang="zh-CN" altLang="zh-CN" sz="1600">
                  <a:latin typeface="Tahoma" panose="020B0604030504040204" pitchFamily="34" charset="0"/>
                </a:rPr>
                <a:t>e) (d) </a:t>
              </a:r>
              <a:r>
                <a:rPr kumimoji="1" lang="zh-CN" altLang="en-US" sz="1600">
                  <a:latin typeface="Tahoma" panose="020B0604030504040204" pitchFamily="34" charset="0"/>
                </a:rPr>
                <a:t>中的端点：击中操作后的结果</a:t>
              </a:r>
              <a:r>
                <a:rPr kumimoji="1" lang="en-US" altLang="zh-CN" sz="1600">
                  <a:latin typeface="Tahoma" panose="020B0604030504040204" pitchFamily="34" charset="0"/>
                </a:rPr>
                <a:t>(</a:t>
              </a:r>
              <a:r>
                <a:rPr kumimoji="1" lang="zh-CN" altLang="zh-CN" sz="1600">
                  <a:latin typeface="Tahoma" panose="020B0604030504040204" pitchFamily="34" charset="0"/>
                </a:rPr>
                <a:t>f)</a:t>
              </a:r>
              <a:r>
                <a:rPr kumimoji="1" lang="en-US" altLang="zh-CN" sz="1600">
                  <a:latin typeface="Tahoma" panose="020B0604030504040204" pitchFamily="34" charset="0"/>
                </a:rPr>
                <a:t> </a:t>
              </a:r>
              <a:r>
                <a:rPr kumimoji="1" lang="zh-CN" altLang="en-US" sz="1600">
                  <a:latin typeface="Tahoma" panose="020B0604030504040204" pitchFamily="34" charset="0"/>
                </a:rPr>
                <a:t>以</a:t>
              </a:r>
              <a:r>
                <a:rPr kumimoji="1" lang="en-US" altLang="zh-CN" sz="1600">
                  <a:latin typeface="Tahoma" panose="020B0604030504040204" pitchFamily="34" charset="0"/>
                </a:rPr>
                <a:t>(</a:t>
              </a:r>
              <a:r>
                <a:rPr kumimoji="1" lang="zh-CN" altLang="zh-CN" sz="1600">
                  <a:latin typeface="Tahoma" panose="020B0604030504040204" pitchFamily="34" charset="0"/>
                </a:rPr>
                <a:t>a)</a:t>
              </a:r>
              <a:r>
                <a:rPr kumimoji="1" lang="zh-CN" altLang="en-US" sz="1600">
                  <a:latin typeface="Tahoma" panose="020B0604030504040204" pitchFamily="34" charset="0"/>
                </a:rPr>
                <a:t>为条件的端点膨胀。</a:t>
              </a:r>
              <a:endParaRPr kumimoji="1" lang="en-US" altLang="zh-CN" sz="1600">
                <a:latin typeface="Tahoma" panose="020B0604030504040204" pitchFamily="34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latin typeface="Tahoma" panose="020B0604030504040204" pitchFamily="34" charset="0"/>
                </a:rPr>
                <a:t>(</a:t>
              </a:r>
              <a:r>
                <a:rPr kumimoji="1" lang="zh-CN" altLang="zh-CN" sz="1600">
                  <a:latin typeface="Tahoma" panose="020B0604030504040204" pitchFamily="34" charset="0"/>
                </a:rPr>
                <a:t>g) </a:t>
              </a:r>
              <a:r>
                <a:rPr kumimoji="1" lang="zh-CN" altLang="en-US" sz="1600">
                  <a:latin typeface="Tahoma" panose="020B0604030504040204" pitchFamily="34" charset="0"/>
                </a:rPr>
                <a:t>裁剪后的图像</a:t>
              </a:r>
            </a:p>
          </p:txBody>
        </p:sp>
      </p:grpSp>
      <p:grpSp>
        <p:nvGrpSpPr>
          <p:cNvPr id="87048" name="组合 15">
            <a:extLst>
              <a:ext uri="{FF2B5EF4-FFF2-40B4-BE49-F238E27FC236}">
                <a16:creationId xmlns:a16="http://schemas.microsoft.com/office/drawing/2014/main" id="{E2DFF2A3-3AB0-47D6-BEE2-25ED10F67850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87049" name="文本框 16">
              <a:extLst>
                <a:ext uri="{FF2B5EF4-FFF2-40B4-BE49-F238E27FC236}">
                  <a16:creationId xmlns:a16="http://schemas.microsoft.com/office/drawing/2014/main" id="{A5A2DF63-519C-49E0-9271-C8E9035C7A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87050" name="直线连接符 17">
              <a:extLst>
                <a:ext uri="{FF2B5EF4-FFF2-40B4-BE49-F238E27FC236}">
                  <a16:creationId xmlns:a16="http://schemas.microsoft.com/office/drawing/2014/main" id="{B0609348-0956-4A27-B31C-77D667DE915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4" name="Rectangle 2">
            <a:extLst>
              <a:ext uri="{FF2B5EF4-FFF2-40B4-BE49-F238E27FC236}">
                <a16:creationId xmlns:a16="http://schemas.microsoft.com/office/drawing/2014/main" id="{F23A6A8C-CEB4-4FB6-9F4D-7A7D7EBBAE4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6087382" y="3976548"/>
            <a:ext cx="2339440" cy="163671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/>
              <a:t>第一步：细化</a:t>
            </a: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Number Placeholder 5">
            <a:extLst>
              <a:ext uri="{FF2B5EF4-FFF2-40B4-BE49-F238E27FC236}">
                <a16:creationId xmlns:a16="http://schemas.microsoft.com/office/drawing/2014/main" id="{DC6898A1-DC5B-4BED-BC62-25560F1531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F926A33-26FE-4696-8C9C-6F66473CCD52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pic>
        <p:nvPicPr>
          <p:cNvPr id="88067" name="Picture 4">
            <a:extLst>
              <a:ext uri="{FF2B5EF4-FFF2-40B4-BE49-F238E27FC236}">
                <a16:creationId xmlns:a16="http://schemas.microsoft.com/office/drawing/2014/main" id="{08FCE9A1-99CD-4610-BB21-C205367B1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427981"/>
            <a:ext cx="5081587" cy="541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11338" name="Object 10">
            <a:extLst>
              <a:ext uri="{FF2B5EF4-FFF2-40B4-BE49-F238E27FC236}">
                <a16:creationId xmlns:a16="http://schemas.microsoft.com/office/drawing/2014/main" id="{4FF4D0B9-8C84-47FA-B5BC-3A6544818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3378606"/>
              </p:ext>
            </p:extLst>
          </p:nvPr>
        </p:nvGraphicFramePr>
        <p:xfrm>
          <a:off x="6104472" y="4967723"/>
          <a:ext cx="2435225" cy="77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66" name="Equation" r:id="rId4" imgW="18869025" imgH="6362700" progId="Equation.DSMT4">
                  <p:embed/>
                </p:oleObj>
              </mc:Choice>
              <mc:Fallback>
                <p:oleObj name="Equation" r:id="rId4" imgW="18869025" imgH="63627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4472" y="4967723"/>
                        <a:ext cx="2435225" cy="7762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1339" name="Oval 11">
            <a:extLst>
              <a:ext uri="{FF2B5EF4-FFF2-40B4-BE49-F238E27FC236}">
                <a16:creationId xmlns:a16="http://schemas.microsoft.com/office/drawing/2014/main" id="{4B99C021-3D06-4536-8DFE-7C397398B7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3412" y="5195825"/>
            <a:ext cx="231775" cy="2317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Tahoma" panose="020B0604030504040204" pitchFamily="34" charset="0"/>
            </a:endParaRPr>
          </a:p>
        </p:txBody>
      </p:sp>
      <p:grpSp>
        <p:nvGrpSpPr>
          <p:cNvPr id="88075" name="组合 22">
            <a:extLst>
              <a:ext uri="{FF2B5EF4-FFF2-40B4-BE49-F238E27FC236}">
                <a16:creationId xmlns:a16="http://schemas.microsoft.com/office/drawing/2014/main" id="{C0EF90D4-272C-41AA-A2C1-72318D73C045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88076" name="文本框 23">
              <a:extLst>
                <a:ext uri="{FF2B5EF4-FFF2-40B4-BE49-F238E27FC236}">
                  <a16:creationId xmlns:a16="http://schemas.microsoft.com/office/drawing/2014/main" id="{17E880DF-86B3-476C-A0C5-BB4A620784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88077" name="直线连接符 24">
              <a:extLst>
                <a:ext uri="{FF2B5EF4-FFF2-40B4-BE49-F238E27FC236}">
                  <a16:creationId xmlns:a16="http://schemas.microsoft.com/office/drawing/2014/main" id="{F3A4D474-3F17-4ECB-8BF5-2473D1D45D0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5" name="组合 2">
            <a:extLst>
              <a:ext uri="{FF2B5EF4-FFF2-40B4-BE49-F238E27FC236}">
                <a16:creationId xmlns:a16="http://schemas.microsoft.com/office/drawing/2014/main" id="{CCBBCF7A-2B60-4E6F-8F43-5AC40FF6E966}"/>
              </a:ext>
            </a:extLst>
          </p:cNvPr>
          <p:cNvGrpSpPr>
            <a:grpSpLocks/>
          </p:cNvGrpSpPr>
          <p:nvPr/>
        </p:nvGrpSpPr>
        <p:grpSpPr bwMode="auto">
          <a:xfrm>
            <a:off x="6140098" y="393416"/>
            <a:ext cx="2339440" cy="3829353"/>
            <a:chOff x="7654925" y="1095375"/>
            <a:chExt cx="1447800" cy="2393857"/>
          </a:xfrm>
        </p:grpSpPr>
        <p:pic>
          <p:nvPicPr>
            <p:cNvPr id="16" name="Picture 8">
              <a:extLst>
                <a:ext uri="{FF2B5EF4-FFF2-40B4-BE49-F238E27FC236}">
                  <a16:creationId xmlns:a16="http://schemas.microsoft.com/office/drawing/2014/main" id="{31FD27C0-9600-4DF6-B38D-C4B1059834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321"/>
            <a:stretch>
              <a:fillRect/>
            </a:stretch>
          </p:blipFill>
          <p:spPr bwMode="auto">
            <a:xfrm>
              <a:off x="7729538" y="1095375"/>
              <a:ext cx="1373187" cy="796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文本框 1">
              <a:extLst>
                <a:ext uri="{FF2B5EF4-FFF2-40B4-BE49-F238E27FC236}">
                  <a16:creationId xmlns:a16="http://schemas.microsoft.com/office/drawing/2014/main" id="{89F139E8-2ED8-4862-92A0-CE0B76129E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54925" y="1892300"/>
              <a:ext cx="1170497" cy="15969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285750" indent="-285750">
                <a:spcBef>
                  <a:spcPct val="0"/>
                </a:spcBef>
                <a:buClrTx/>
                <a:buSzTx/>
                <a:buFont typeface="Wingdings" panose="05000000000000000000" pitchFamily="2" charset="2"/>
                <a:buChar char="Ø"/>
              </a:pPr>
              <a:r>
                <a:rPr kumimoji="1" lang="zh-CN" altLang="en-US" sz="1600">
                  <a:latin typeface="Tahoma" panose="020B0604030504040204" pitchFamily="34" charset="0"/>
                </a:rPr>
                <a:t>裁剪的示例：</a:t>
              </a:r>
              <a:endParaRPr kumimoji="1" lang="en-US" altLang="zh-CN" sz="1600">
                <a:latin typeface="Tahoma" panose="020B0604030504040204" pitchFamily="34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latin typeface="Tahoma" panose="020B0604030504040204" pitchFamily="34" charset="0"/>
                </a:rPr>
                <a:t>(</a:t>
              </a:r>
              <a:r>
                <a:rPr kumimoji="1" lang="zh-CN" altLang="zh-CN" sz="1600">
                  <a:latin typeface="Tahoma" panose="020B0604030504040204" pitchFamily="34" charset="0"/>
                </a:rPr>
                <a:t>a) </a:t>
              </a:r>
              <a:r>
                <a:rPr kumimoji="1" lang="zh-CN" altLang="en-US" sz="1600">
                  <a:latin typeface="Tahoma" panose="020B0604030504040204" pitchFamily="34" charset="0"/>
                </a:rPr>
                <a:t>原始图像</a:t>
              </a:r>
              <a:endParaRPr kumimoji="1" lang="en-US" altLang="zh-CN" sz="1600">
                <a:latin typeface="Tahoma" panose="020B0604030504040204" pitchFamily="34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latin typeface="Tahoma" panose="020B0604030504040204" pitchFamily="34" charset="0"/>
                </a:rPr>
                <a:t>(</a:t>
              </a:r>
              <a:r>
                <a:rPr kumimoji="1" lang="zh-CN" altLang="zh-CN" sz="1600">
                  <a:latin typeface="Tahoma" panose="020B0604030504040204" pitchFamily="34" charset="0"/>
                </a:rPr>
                <a:t>b) </a:t>
              </a:r>
              <a:r>
                <a:rPr kumimoji="1" lang="zh-CN" altLang="en-US" sz="1600">
                  <a:latin typeface="Tahoma" panose="020B0604030504040204" pitchFamily="34" charset="0"/>
                </a:rPr>
                <a:t>和 </a:t>
              </a:r>
              <a:r>
                <a:rPr kumimoji="1" lang="en-US" altLang="zh-CN" sz="1600">
                  <a:latin typeface="Tahoma" panose="020B0604030504040204" pitchFamily="34" charset="0"/>
                </a:rPr>
                <a:t>(</a:t>
              </a:r>
              <a:r>
                <a:rPr kumimoji="1" lang="zh-CN" altLang="zh-CN" sz="1600">
                  <a:latin typeface="Tahoma" panose="020B0604030504040204" pitchFamily="34" charset="0"/>
                </a:rPr>
                <a:t>c) </a:t>
              </a:r>
              <a:r>
                <a:rPr kumimoji="1" lang="zh-CN" altLang="en-US" sz="1600">
                  <a:latin typeface="Tahoma" panose="020B0604030504040204" pitchFamily="34" charset="0"/>
                </a:rPr>
                <a:t>结构元</a:t>
              </a:r>
              <a:endParaRPr kumimoji="1" lang="en-US" altLang="zh-CN" sz="1600">
                <a:latin typeface="Tahoma" panose="020B0604030504040204" pitchFamily="34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latin typeface="Tahoma" panose="020B0604030504040204" pitchFamily="34" charset="0"/>
                </a:rPr>
                <a:t>(</a:t>
              </a:r>
              <a:r>
                <a:rPr kumimoji="1" lang="zh-CN" altLang="zh-CN" sz="1600">
                  <a:latin typeface="Tahoma" panose="020B0604030504040204" pitchFamily="34" charset="0"/>
                </a:rPr>
                <a:t>d) </a:t>
              </a:r>
              <a:r>
                <a:rPr kumimoji="1" lang="zh-CN" altLang="en-US" sz="1600">
                  <a:latin typeface="Tahoma" panose="020B0604030504040204" pitchFamily="34" charset="0"/>
                </a:rPr>
                <a:t>三个迭代后的细化结果。</a:t>
              </a:r>
              <a:endParaRPr kumimoji="1" lang="en-US" altLang="zh-CN" sz="1600">
                <a:latin typeface="Tahoma" panose="020B0604030504040204" pitchFamily="34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latin typeface="Tahoma" panose="020B0604030504040204" pitchFamily="34" charset="0"/>
                </a:rPr>
                <a:t>(</a:t>
              </a:r>
              <a:r>
                <a:rPr kumimoji="1" lang="zh-CN" altLang="zh-CN" sz="1600">
                  <a:latin typeface="Tahoma" panose="020B0604030504040204" pitchFamily="34" charset="0"/>
                </a:rPr>
                <a:t>e) (d) </a:t>
              </a:r>
              <a:r>
                <a:rPr kumimoji="1" lang="zh-CN" altLang="en-US" sz="1600">
                  <a:latin typeface="Tahoma" panose="020B0604030504040204" pitchFamily="34" charset="0"/>
                </a:rPr>
                <a:t>中的端点：击中操作后的结果</a:t>
              </a:r>
              <a:endParaRPr kumimoji="1" lang="en-US" altLang="zh-CN" sz="1600">
                <a:latin typeface="Tahoma" panose="020B0604030504040204" pitchFamily="34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latin typeface="Tahoma" panose="020B0604030504040204" pitchFamily="34" charset="0"/>
                </a:rPr>
                <a:t>(</a:t>
              </a:r>
              <a:r>
                <a:rPr kumimoji="1" lang="zh-CN" altLang="zh-CN" sz="1600">
                  <a:latin typeface="Tahoma" panose="020B0604030504040204" pitchFamily="34" charset="0"/>
                </a:rPr>
                <a:t>f) </a:t>
              </a:r>
              <a:r>
                <a:rPr kumimoji="1" lang="zh-CN" altLang="en-US" sz="1600">
                  <a:latin typeface="Tahoma" panose="020B0604030504040204" pitchFamily="34" charset="0"/>
                </a:rPr>
                <a:t>以</a:t>
              </a:r>
              <a:r>
                <a:rPr kumimoji="1" lang="en-US" altLang="zh-CN" sz="1600">
                  <a:latin typeface="Tahoma" panose="020B0604030504040204" pitchFamily="34" charset="0"/>
                </a:rPr>
                <a:t>(</a:t>
              </a:r>
              <a:r>
                <a:rPr kumimoji="1" lang="zh-CN" altLang="zh-CN" sz="1600">
                  <a:latin typeface="Tahoma" panose="020B0604030504040204" pitchFamily="34" charset="0"/>
                </a:rPr>
                <a:t>a)</a:t>
              </a:r>
              <a:r>
                <a:rPr kumimoji="1" lang="zh-CN" altLang="en-US" sz="1600">
                  <a:latin typeface="Tahoma" panose="020B0604030504040204" pitchFamily="34" charset="0"/>
                </a:rPr>
                <a:t>为条件的端点膨胀。</a:t>
              </a:r>
              <a:endParaRPr kumimoji="1" lang="en-US" altLang="zh-CN" sz="1600">
                <a:latin typeface="Tahoma" panose="020B0604030504040204" pitchFamily="34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latin typeface="Tahoma" panose="020B0604030504040204" pitchFamily="34" charset="0"/>
                </a:rPr>
                <a:t>(</a:t>
              </a:r>
              <a:r>
                <a:rPr kumimoji="1" lang="zh-CN" altLang="zh-CN" sz="1600">
                  <a:latin typeface="Tahoma" panose="020B0604030504040204" pitchFamily="34" charset="0"/>
                </a:rPr>
                <a:t>g) </a:t>
              </a:r>
              <a:r>
                <a:rPr kumimoji="1" lang="zh-CN" altLang="en-US" sz="1600">
                  <a:latin typeface="Tahoma" panose="020B0604030504040204" pitchFamily="34" charset="0"/>
                </a:rPr>
                <a:t>裁剪后的图像</a:t>
              </a:r>
            </a:p>
          </p:txBody>
        </p:sp>
      </p:grpSp>
      <p:sp>
        <p:nvSpPr>
          <p:cNvPr id="18" name="Rectangle 2">
            <a:extLst>
              <a:ext uri="{FF2B5EF4-FFF2-40B4-BE49-F238E27FC236}">
                <a16:creationId xmlns:a16="http://schemas.microsoft.com/office/drawing/2014/main" id="{293D4350-F9A9-430E-A408-06E71401AF9D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6104472" y="3843809"/>
            <a:ext cx="2339440" cy="163671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/>
              <a:t>第二步：击中</a:t>
            </a: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Number Placeholder 5">
            <a:extLst>
              <a:ext uri="{FF2B5EF4-FFF2-40B4-BE49-F238E27FC236}">
                <a16:creationId xmlns:a16="http://schemas.microsoft.com/office/drawing/2014/main" id="{CD7E3CCB-C68C-45FA-B733-F60E5AAD49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7AD362F-4792-4D0A-987C-FEFFBF7E9865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pic>
        <p:nvPicPr>
          <p:cNvPr id="89092" name="Picture 4">
            <a:extLst>
              <a:ext uri="{FF2B5EF4-FFF2-40B4-BE49-F238E27FC236}">
                <a16:creationId xmlns:a16="http://schemas.microsoft.com/office/drawing/2014/main" id="{754E43CE-FC0E-4FFA-8998-5688E49F9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45" y="353761"/>
            <a:ext cx="4813300" cy="560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13386" name="Object 10">
            <a:extLst>
              <a:ext uri="{FF2B5EF4-FFF2-40B4-BE49-F238E27FC236}">
                <a16:creationId xmlns:a16="http://schemas.microsoft.com/office/drawing/2014/main" id="{E2BA2B5E-E7D3-4315-B669-604835AA7F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1335608"/>
              </p:ext>
            </p:extLst>
          </p:nvPr>
        </p:nvGraphicFramePr>
        <p:xfrm>
          <a:off x="5792519" y="4762909"/>
          <a:ext cx="3000375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52" name="Equation" r:id="rId5" imgW="30279975" imgH="7896225" progId="Equation.DSMT4">
                  <p:embed/>
                </p:oleObj>
              </mc:Choice>
              <mc:Fallback>
                <p:oleObj name="Equation" r:id="rId5" imgW="30279975" imgH="7896225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2519" y="4762909"/>
                        <a:ext cx="3000375" cy="8064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9098" name="组合 17">
            <a:extLst>
              <a:ext uri="{FF2B5EF4-FFF2-40B4-BE49-F238E27FC236}">
                <a16:creationId xmlns:a16="http://schemas.microsoft.com/office/drawing/2014/main" id="{F2ED5F08-2530-4525-BDFC-602A93D7CCEE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89099" name="文本框 18">
              <a:extLst>
                <a:ext uri="{FF2B5EF4-FFF2-40B4-BE49-F238E27FC236}">
                  <a16:creationId xmlns:a16="http://schemas.microsoft.com/office/drawing/2014/main" id="{123177CE-4E48-41E2-AFC0-A12F9CDEED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89100" name="直线连接符 19">
              <a:extLst>
                <a:ext uri="{FF2B5EF4-FFF2-40B4-BE49-F238E27FC236}">
                  <a16:creationId xmlns:a16="http://schemas.microsoft.com/office/drawing/2014/main" id="{906FB07D-28AF-4D04-AFBA-A7D41A0DE62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8" name="Rectangle 2">
            <a:extLst>
              <a:ext uri="{FF2B5EF4-FFF2-40B4-BE49-F238E27FC236}">
                <a16:creationId xmlns:a16="http://schemas.microsoft.com/office/drawing/2014/main" id="{F57E4517-BD5E-4A9E-8561-B7709AC1C77E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5759449" y="3580480"/>
            <a:ext cx="2339440" cy="163671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/>
              <a:t>第三步：膨胀</a:t>
            </a:r>
            <a:endParaRPr lang="en-US" dirty="0"/>
          </a:p>
        </p:txBody>
      </p:sp>
      <p:graphicFrame>
        <p:nvGraphicFramePr>
          <p:cNvPr id="19" name="Object 8">
            <a:extLst>
              <a:ext uri="{FF2B5EF4-FFF2-40B4-BE49-F238E27FC236}">
                <a16:creationId xmlns:a16="http://schemas.microsoft.com/office/drawing/2014/main" id="{08EDA4F0-D3B6-4F6A-8271-CC85D6C5B2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7819761"/>
              </p:ext>
            </p:extLst>
          </p:nvPr>
        </p:nvGraphicFramePr>
        <p:xfrm>
          <a:off x="5759449" y="5648796"/>
          <a:ext cx="1938338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53" name="Equation" r:id="rId7" imgW="15144750" imgH="3952875" progId="Equation.DSMT4">
                  <p:embed/>
                </p:oleObj>
              </mc:Choice>
              <mc:Fallback>
                <p:oleObj name="Equation" r:id="rId7" imgW="15144750" imgH="3952875" progId="Equation.DSMT4">
                  <p:embed/>
                  <p:pic>
                    <p:nvPicPr>
                      <p:cNvPr id="615432" name="Object 8">
                        <a:extLst>
                          <a:ext uri="{FF2B5EF4-FFF2-40B4-BE49-F238E27FC236}">
                            <a16:creationId xmlns:a16="http://schemas.microsoft.com/office/drawing/2014/main" id="{53AD63F4-85C0-4CC8-9908-45DDF4318DF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9449" y="5648796"/>
                        <a:ext cx="1938338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>
            <a:extLst>
              <a:ext uri="{FF2B5EF4-FFF2-40B4-BE49-F238E27FC236}">
                <a16:creationId xmlns:a16="http://schemas.microsoft.com/office/drawing/2014/main" id="{05B8754C-DFCD-4156-8BE8-342E28049238}"/>
              </a:ext>
            </a:extLst>
          </p:cNvPr>
          <p:cNvSpPr/>
          <p:nvPr/>
        </p:nvSpPr>
        <p:spPr bwMode="auto">
          <a:xfrm>
            <a:off x="5759449" y="4735449"/>
            <a:ext cx="3033445" cy="833910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grpSp>
        <p:nvGrpSpPr>
          <p:cNvPr id="21" name="组合 2">
            <a:extLst>
              <a:ext uri="{FF2B5EF4-FFF2-40B4-BE49-F238E27FC236}">
                <a16:creationId xmlns:a16="http://schemas.microsoft.com/office/drawing/2014/main" id="{DDAC571C-9F31-4B95-B944-211C1A40122C}"/>
              </a:ext>
            </a:extLst>
          </p:cNvPr>
          <p:cNvGrpSpPr>
            <a:grpSpLocks/>
          </p:cNvGrpSpPr>
          <p:nvPr/>
        </p:nvGrpSpPr>
        <p:grpSpPr bwMode="auto">
          <a:xfrm>
            <a:off x="6140098" y="239041"/>
            <a:ext cx="2339440" cy="3829353"/>
            <a:chOff x="7654925" y="1095375"/>
            <a:chExt cx="1447800" cy="2393857"/>
          </a:xfrm>
        </p:grpSpPr>
        <p:pic>
          <p:nvPicPr>
            <p:cNvPr id="22" name="Picture 8">
              <a:extLst>
                <a:ext uri="{FF2B5EF4-FFF2-40B4-BE49-F238E27FC236}">
                  <a16:creationId xmlns:a16="http://schemas.microsoft.com/office/drawing/2014/main" id="{43262C68-32D0-450E-9DE5-529239DF7D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321"/>
            <a:stretch>
              <a:fillRect/>
            </a:stretch>
          </p:blipFill>
          <p:spPr bwMode="auto">
            <a:xfrm>
              <a:off x="7729538" y="1095375"/>
              <a:ext cx="1373187" cy="796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文本框 1">
              <a:extLst>
                <a:ext uri="{FF2B5EF4-FFF2-40B4-BE49-F238E27FC236}">
                  <a16:creationId xmlns:a16="http://schemas.microsoft.com/office/drawing/2014/main" id="{DDD2BB39-856E-4352-BFB2-3F133F2146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54925" y="1892300"/>
              <a:ext cx="1170497" cy="15969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285750" indent="-285750">
                <a:spcBef>
                  <a:spcPct val="0"/>
                </a:spcBef>
                <a:buClrTx/>
                <a:buSzTx/>
                <a:buFont typeface="Wingdings" panose="05000000000000000000" pitchFamily="2" charset="2"/>
                <a:buChar char="Ø"/>
              </a:pPr>
              <a:r>
                <a:rPr kumimoji="1" lang="zh-CN" altLang="en-US" sz="1600">
                  <a:latin typeface="Tahoma" panose="020B0604030504040204" pitchFamily="34" charset="0"/>
                </a:rPr>
                <a:t>裁剪的示例：</a:t>
              </a:r>
              <a:endParaRPr kumimoji="1" lang="en-US" altLang="zh-CN" sz="1600">
                <a:latin typeface="Tahoma" panose="020B0604030504040204" pitchFamily="34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latin typeface="Tahoma" panose="020B0604030504040204" pitchFamily="34" charset="0"/>
                </a:rPr>
                <a:t>(</a:t>
              </a:r>
              <a:r>
                <a:rPr kumimoji="1" lang="zh-CN" altLang="zh-CN" sz="1600">
                  <a:latin typeface="Tahoma" panose="020B0604030504040204" pitchFamily="34" charset="0"/>
                </a:rPr>
                <a:t>a) </a:t>
              </a:r>
              <a:r>
                <a:rPr kumimoji="1" lang="zh-CN" altLang="en-US" sz="1600">
                  <a:latin typeface="Tahoma" panose="020B0604030504040204" pitchFamily="34" charset="0"/>
                </a:rPr>
                <a:t>原始图像</a:t>
              </a:r>
              <a:endParaRPr kumimoji="1" lang="en-US" altLang="zh-CN" sz="1600">
                <a:latin typeface="Tahoma" panose="020B0604030504040204" pitchFamily="34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latin typeface="Tahoma" panose="020B0604030504040204" pitchFamily="34" charset="0"/>
                </a:rPr>
                <a:t>(</a:t>
              </a:r>
              <a:r>
                <a:rPr kumimoji="1" lang="zh-CN" altLang="zh-CN" sz="1600">
                  <a:latin typeface="Tahoma" panose="020B0604030504040204" pitchFamily="34" charset="0"/>
                </a:rPr>
                <a:t>b) </a:t>
              </a:r>
              <a:r>
                <a:rPr kumimoji="1" lang="zh-CN" altLang="en-US" sz="1600">
                  <a:latin typeface="Tahoma" panose="020B0604030504040204" pitchFamily="34" charset="0"/>
                </a:rPr>
                <a:t>和 </a:t>
              </a:r>
              <a:r>
                <a:rPr kumimoji="1" lang="en-US" altLang="zh-CN" sz="1600">
                  <a:latin typeface="Tahoma" panose="020B0604030504040204" pitchFamily="34" charset="0"/>
                </a:rPr>
                <a:t>(</a:t>
              </a:r>
              <a:r>
                <a:rPr kumimoji="1" lang="zh-CN" altLang="zh-CN" sz="1600">
                  <a:latin typeface="Tahoma" panose="020B0604030504040204" pitchFamily="34" charset="0"/>
                </a:rPr>
                <a:t>c) </a:t>
              </a:r>
              <a:r>
                <a:rPr kumimoji="1" lang="zh-CN" altLang="en-US" sz="1600">
                  <a:latin typeface="Tahoma" panose="020B0604030504040204" pitchFamily="34" charset="0"/>
                </a:rPr>
                <a:t>结构元</a:t>
              </a:r>
              <a:endParaRPr kumimoji="1" lang="en-US" altLang="zh-CN" sz="1600">
                <a:latin typeface="Tahoma" panose="020B0604030504040204" pitchFamily="34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latin typeface="Tahoma" panose="020B0604030504040204" pitchFamily="34" charset="0"/>
                </a:rPr>
                <a:t>(</a:t>
              </a:r>
              <a:r>
                <a:rPr kumimoji="1" lang="zh-CN" altLang="zh-CN" sz="1600">
                  <a:latin typeface="Tahoma" panose="020B0604030504040204" pitchFamily="34" charset="0"/>
                </a:rPr>
                <a:t>d) </a:t>
              </a:r>
              <a:r>
                <a:rPr kumimoji="1" lang="zh-CN" altLang="en-US" sz="1600">
                  <a:latin typeface="Tahoma" panose="020B0604030504040204" pitchFamily="34" charset="0"/>
                </a:rPr>
                <a:t>三个迭代后的细化结果。</a:t>
              </a:r>
              <a:endParaRPr kumimoji="1" lang="en-US" altLang="zh-CN" sz="1600">
                <a:latin typeface="Tahoma" panose="020B0604030504040204" pitchFamily="34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latin typeface="Tahoma" panose="020B0604030504040204" pitchFamily="34" charset="0"/>
                </a:rPr>
                <a:t>(</a:t>
              </a:r>
              <a:r>
                <a:rPr kumimoji="1" lang="zh-CN" altLang="zh-CN" sz="1600">
                  <a:latin typeface="Tahoma" panose="020B0604030504040204" pitchFamily="34" charset="0"/>
                </a:rPr>
                <a:t>e) (d) </a:t>
              </a:r>
              <a:r>
                <a:rPr kumimoji="1" lang="zh-CN" altLang="en-US" sz="1600">
                  <a:latin typeface="Tahoma" panose="020B0604030504040204" pitchFamily="34" charset="0"/>
                </a:rPr>
                <a:t>中的端点：击中操作后的结果</a:t>
              </a:r>
              <a:endParaRPr kumimoji="1" lang="en-US" altLang="zh-CN" sz="1600">
                <a:latin typeface="Tahoma" panose="020B0604030504040204" pitchFamily="34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latin typeface="Tahoma" panose="020B0604030504040204" pitchFamily="34" charset="0"/>
                </a:rPr>
                <a:t>(</a:t>
              </a:r>
              <a:r>
                <a:rPr kumimoji="1" lang="zh-CN" altLang="zh-CN" sz="1600">
                  <a:latin typeface="Tahoma" panose="020B0604030504040204" pitchFamily="34" charset="0"/>
                </a:rPr>
                <a:t>f) </a:t>
              </a:r>
              <a:r>
                <a:rPr kumimoji="1" lang="zh-CN" altLang="en-US" sz="1600">
                  <a:latin typeface="Tahoma" panose="020B0604030504040204" pitchFamily="34" charset="0"/>
                </a:rPr>
                <a:t>以</a:t>
              </a:r>
              <a:r>
                <a:rPr kumimoji="1" lang="en-US" altLang="zh-CN" sz="1600">
                  <a:latin typeface="Tahoma" panose="020B0604030504040204" pitchFamily="34" charset="0"/>
                </a:rPr>
                <a:t>(</a:t>
              </a:r>
              <a:r>
                <a:rPr kumimoji="1" lang="zh-CN" altLang="zh-CN" sz="1600">
                  <a:latin typeface="Tahoma" panose="020B0604030504040204" pitchFamily="34" charset="0"/>
                </a:rPr>
                <a:t>a)</a:t>
              </a:r>
              <a:r>
                <a:rPr kumimoji="1" lang="zh-CN" altLang="en-US" sz="1600">
                  <a:latin typeface="Tahoma" panose="020B0604030504040204" pitchFamily="34" charset="0"/>
                </a:rPr>
                <a:t>为条件的端点膨胀。</a:t>
              </a:r>
              <a:endParaRPr kumimoji="1" lang="en-US" altLang="zh-CN" sz="1600">
                <a:latin typeface="Tahoma" panose="020B0604030504040204" pitchFamily="34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latin typeface="Tahoma" panose="020B0604030504040204" pitchFamily="34" charset="0"/>
                </a:rPr>
                <a:t>(</a:t>
              </a:r>
              <a:r>
                <a:rPr kumimoji="1" lang="zh-CN" altLang="zh-CN" sz="1600">
                  <a:latin typeface="Tahoma" panose="020B0604030504040204" pitchFamily="34" charset="0"/>
                </a:rPr>
                <a:t>g) </a:t>
              </a:r>
              <a:r>
                <a:rPr kumimoji="1" lang="zh-CN" altLang="en-US" sz="1600">
                  <a:latin typeface="Tahoma" panose="020B0604030504040204" pitchFamily="34" charset="0"/>
                </a:rPr>
                <a:t>裁剪后的图像</a:t>
              </a: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Number Placeholder 5">
            <a:extLst>
              <a:ext uri="{FF2B5EF4-FFF2-40B4-BE49-F238E27FC236}">
                <a16:creationId xmlns:a16="http://schemas.microsoft.com/office/drawing/2014/main" id="{2E371FBB-C12B-4EBE-8619-F624B5A954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A0B32C4-3A62-4D93-B703-3D497864798D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616450" name="Rectangle 2">
            <a:extLst>
              <a:ext uri="{FF2B5EF4-FFF2-40B4-BE49-F238E27FC236}">
                <a16:creationId xmlns:a16="http://schemas.microsoft.com/office/drawing/2014/main" id="{C0C3C72B-DFB4-4725-9CAB-9CAA4455DF97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146050"/>
            <a:ext cx="8540750" cy="9112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200"/>
              <a:t>形态学算法</a:t>
            </a:r>
            <a:r>
              <a:rPr lang="en-US" altLang="zh-CN" sz="3200"/>
              <a:t>(8)</a:t>
            </a:r>
          </a:p>
        </p:txBody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F8F8A4DB-C4AE-48AE-AD81-8A593947AD31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411967" y="1392086"/>
            <a:ext cx="8540750" cy="4498975"/>
          </a:xfrm>
        </p:spPr>
        <p:txBody>
          <a:bodyPr/>
          <a:lstStyle/>
          <a:p>
            <a:pPr eaLnBrk="1" hangingPunct="1"/>
            <a:r>
              <a:rPr lang="en-US" altLang="en-US" sz="2400">
                <a:effectLst/>
              </a:rPr>
              <a:t>形态学</a:t>
            </a:r>
            <a:r>
              <a:rPr lang="zh-CN" altLang="en-US" sz="2400" b="1">
                <a:effectLst/>
              </a:rPr>
              <a:t>重建</a:t>
            </a:r>
            <a:r>
              <a:rPr lang="en-US" altLang="en-US" sz="2400">
                <a:effectLst/>
              </a:rPr>
              <a:t>    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200">
                <a:effectLst/>
              </a:rPr>
              <a:t> </a:t>
            </a:r>
          </a:p>
        </p:txBody>
      </p:sp>
      <p:sp>
        <p:nvSpPr>
          <p:cNvPr id="92165" name="文本框 1">
            <a:extLst>
              <a:ext uri="{FF2B5EF4-FFF2-40B4-BE49-F238E27FC236}">
                <a16:creationId xmlns:a16="http://schemas.microsoft.com/office/drawing/2014/main" id="{62382F81-34F7-4D10-BBF2-9DA1572AEE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" y="2229592"/>
            <a:ext cx="54553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indent="-342900"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kumimoji="1" lang="zh-CN" altLang="en-US" sz="2400">
                <a:latin typeface="Tahoma" panose="020B0604030504040204" pitchFamily="34" charset="0"/>
              </a:rPr>
              <a:t>重构涉及到</a:t>
            </a:r>
            <a:r>
              <a:rPr kumimoji="1" lang="zh-CN" altLang="en-US" sz="240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两幅图像</a:t>
            </a:r>
            <a:r>
              <a:rPr kumimoji="1" lang="zh-CN" altLang="en-US" sz="2400">
                <a:latin typeface="Tahoma" panose="020B0604030504040204" pitchFamily="34" charset="0"/>
              </a:rPr>
              <a:t>和一个结构元：</a:t>
            </a:r>
          </a:p>
        </p:txBody>
      </p:sp>
      <p:sp>
        <p:nvSpPr>
          <p:cNvPr id="92166" name="文本框 2">
            <a:extLst>
              <a:ext uri="{FF2B5EF4-FFF2-40B4-BE49-F238E27FC236}">
                <a16:creationId xmlns:a16="http://schemas.microsoft.com/office/drawing/2014/main" id="{EC6A31A7-677C-4E94-AAB0-5A77005462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" y="2858242"/>
            <a:ext cx="7612084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AutoNum type="alphaLcPeriod"/>
            </a:pPr>
            <a:r>
              <a:rPr kumimoji="1" lang="zh-CN" altLang="en-US" sz="2200">
                <a:latin typeface="Tahoma" panose="020B0604030504040204" pitchFamily="34" charset="0"/>
              </a:rPr>
              <a:t>一幅图像包含变换的</a:t>
            </a:r>
            <a:r>
              <a:rPr kumimoji="1" lang="zh-CN" altLang="en-US" sz="2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开始点</a:t>
            </a:r>
            <a:r>
              <a:rPr kumimoji="1" lang="zh-CN" altLang="en-US" sz="2200">
                <a:latin typeface="Tahoma" panose="020B0604030504040204" pitchFamily="34" charset="0"/>
              </a:rPr>
              <a:t>，图像称为标记（</a:t>
            </a:r>
            <a:r>
              <a:rPr kumimoji="1" lang="en-US" altLang="zh-CN" sz="2200">
                <a:latin typeface="Tahoma" panose="020B0604030504040204" pitchFamily="34" charset="0"/>
              </a:rPr>
              <a:t>marker</a:t>
            </a:r>
            <a:r>
              <a:rPr kumimoji="1" lang="zh-CN" altLang="en-US" sz="2200">
                <a:latin typeface="Tahoma" panose="020B0604030504040204" pitchFamily="34" charset="0"/>
              </a:rPr>
              <a:t>）。</a:t>
            </a:r>
            <a:endParaRPr kumimoji="1" lang="en-US" altLang="zh-CN" sz="220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AutoNum type="alphaLcPeriod"/>
            </a:pPr>
            <a:endParaRPr kumimoji="1" lang="en-US" altLang="zh-CN" sz="220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AutoNum type="alphaLcPeriod"/>
            </a:pPr>
            <a:r>
              <a:rPr kumimoji="1" lang="zh-CN" altLang="en-US" sz="2200">
                <a:latin typeface="Tahoma" panose="020B0604030504040204" pitchFamily="34" charset="0"/>
              </a:rPr>
              <a:t>另一幅图像（模板</a:t>
            </a:r>
            <a:r>
              <a:rPr kumimoji="1" lang="en-US" altLang="zh-CN" sz="2200">
                <a:latin typeface="Tahoma" panose="020B0604030504040204" pitchFamily="34" charset="0"/>
              </a:rPr>
              <a:t>mask</a:t>
            </a:r>
            <a:r>
              <a:rPr kumimoji="1" lang="zh-CN" altLang="en-US" sz="2200">
                <a:latin typeface="Tahoma" panose="020B0604030504040204" pitchFamily="34" charset="0"/>
              </a:rPr>
              <a:t>）用来</a:t>
            </a:r>
            <a:r>
              <a:rPr kumimoji="1" lang="zh-CN" altLang="en-US" sz="2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约束变换过程</a:t>
            </a:r>
            <a:r>
              <a:rPr kumimoji="1" lang="zh-CN" altLang="en-US" sz="2200">
                <a:latin typeface="Tahoma" panose="020B0604030504040204" pitchFamily="34" charset="0"/>
              </a:rPr>
              <a:t>。</a:t>
            </a:r>
            <a:endParaRPr kumimoji="1" lang="en-US" altLang="zh-CN" sz="220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AutoNum type="alphaLcPeriod"/>
            </a:pPr>
            <a:endParaRPr kumimoji="1" lang="en-US" altLang="zh-CN" sz="220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AutoNum type="alphaLcPeriod"/>
            </a:pPr>
            <a:r>
              <a:rPr kumimoji="1" lang="zh-CN" altLang="en-US" sz="2200">
                <a:latin typeface="Tahoma" panose="020B0604030504040204" pitchFamily="34" charset="0"/>
              </a:rPr>
              <a:t>结构元用于定义连接性。</a:t>
            </a:r>
          </a:p>
        </p:txBody>
      </p:sp>
      <p:grpSp>
        <p:nvGrpSpPr>
          <p:cNvPr id="92167" name="组合 11">
            <a:extLst>
              <a:ext uri="{FF2B5EF4-FFF2-40B4-BE49-F238E27FC236}">
                <a16:creationId xmlns:a16="http://schemas.microsoft.com/office/drawing/2014/main" id="{F075639C-1FDC-4011-B6FA-9DB54FC3D77A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92169" name="文本框 12">
              <a:extLst>
                <a:ext uri="{FF2B5EF4-FFF2-40B4-BE49-F238E27FC236}">
                  <a16:creationId xmlns:a16="http://schemas.microsoft.com/office/drawing/2014/main" id="{ACB1AB77-E3A3-47E9-AE73-12E17CEBD5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92170" name="直线连接符 13">
              <a:extLst>
                <a:ext uri="{FF2B5EF4-FFF2-40B4-BE49-F238E27FC236}">
                  <a16:creationId xmlns:a16="http://schemas.microsoft.com/office/drawing/2014/main" id="{7136E9A0-4872-4055-A0C2-28CDE7CF92C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92168" name="直线连接符 14">
            <a:extLst>
              <a:ext uri="{FF2B5EF4-FFF2-40B4-BE49-F238E27FC236}">
                <a16:creationId xmlns:a16="http://schemas.microsoft.com/office/drawing/2014/main" id="{66A5934F-0C8A-47AD-B589-FEC8B92A725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225" y="919163"/>
            <a:ext cx="843915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8459557F-0133-4743-B92C-70117DC3913E}"/>
              </a:ext>
            </a:extLst>
          </p:cNvPr>
          <p:cNvSpPr/>
          <p:nvPr/>
        </p:nvSpPr>
        <p:spPr>
          <a:xfrm>
            <a:off x="876300" y="5105404"/>
            <a:ext cx="676586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kumimoji="1"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令</a:t>
            </a:r>
            <a:r>
              <a:rPr kumimoji="1" lang="en-US" altLang="zh-CN" sz="2200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kumimoji="1"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为标记图像，同时</a:t>
            </a:r>
            <a:r>
              <a:rPr kumimoji="1" lang="en-US" altLang="zh-CN" sz="2200" i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kumimoji="1"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kumimoji="1" lang="zh-CN" altLang="en-US" sz="2200"/>
              <a:t>模板</a:t>
            </a:r>
            <a:r>
              <a:rPr kumimoji="1"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，满足               。</a:t>
            </a:r>
            <a:endParaRPr kumimoji="1"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8">
            <a:extLst>
              <a:ext uri="{FF2B5EF4-FFF2-40B4-BE49-F238E27FC236}">
                <a16:creationId xmlns:a16="http://schemas.microsoft.com/office/drawing/2014/main" id="{470CF4BE-CA12-46D0-A0FD-49B7CC6E3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548" y="5186165"/>
            <a:ext cx="950054" cy="317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Number Placeholder 6">
            <a:extLst>
              <a:ext uri="{FF2B5EF4-FFF2-40B4-BE49-F238E27FC236}">
                <a16:creationId xmlns:a16="http://schemas.microsoft.com/office/drawing/2014/main" id="{16F9A78C-3C2A-4721-9807-30E827DB1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E35BC0F-D49D-4EAF-A0EC-9F46E9320CEE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617474" name="Rectangle 2">
            <a:extLst>
              <a:ext uri="{FF2B5EF4-FFF2-40B4-BE49-F238E27FC236}">
                <a16:creationId xmlns:a16="http://schemas.microsoft.com/office/drawing/2014/main" id="{02081ACD-E05B-497C-8139-EEC40300C1EF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61913"/>
            <a:ext cx="854075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3200"/>
              <a:t>1. </a:t>
            </a:r>
            <a:r>
              <a:rPr lang="zh-CN" altLang="en-US" sz="3200"/>
              <a:t>形态学重建：测地膨胀</a:t>
            </a:r>
          </a:p>
        </p:txBody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FEFA8B9B-26EC-46C7-BD24-AB4452C4F89F}"/>
              </a:ext>
            </a:extLst>
          </p:cNvPr>
          <p:cNvSpPr>
            <a:spLocks noGrp="1" noRot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000">
                <a:effectLst/>
              </a:rPr>
              <a:t>    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000">
                <a:effectLst/>
              </a:rPr>
              <a:t> </a:t>
            </a:r>
          </a:p>
        </p:txBody>
      </p:sp>
      <p:grpSp>
        <p:nvGrpSpPr>
          <p:cNvPr id="93189" name="组合 4">
            <a:extLst>
              <a:ext uri="{FF2B5EF4-FFF2-40B4-BE49-F238E27FC236}">
                <a16:creationId xmlns:a16="http://schemas.microsoft.com/office/drawing/2014/main" id="{BAB4BAE4-9068-4C1F-97B0-3EE2B298A9DB}"/>
              </a:ext>
            </a:extLst>
          </p:cNvPr>
          <p:cNvGrpSpPr>
            <a:grpSpLocks/>
          </p:cNvGrpSpPr>
          <p:nvPr/>
        </p:nvGrpSpPr>
        <p:grpSpPr bwMode="auto">
          <a:xfrm>
            <a:off x="613159" y="1442906"/>
            <a:ext cx="8327816" cy="830997"/>
            <a:chOff x="781844" y="1600200"/>
            <a:chExt cx="7124700" cy="831121"/>
          </a:xfrm>
        </p:grpSpPr>
        <p:sp>
          <p:nvSpPr>
            <p:cNvPr id="93201" name="文本框 1">
              <a:extLst>
                <a:ext uri="{FF2B5EF4-FFF2-40B4-BE49-F238E27FC236}">
                  <a16:creationId xmlns:a16="http://schemas.microsoft.com/office/drawing/2014/main" id="{3E727856-7DF8-4753-8BEB-E5CDA100B8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1844" y="1600200"/>
              <a:ext cx="7124700" cy="831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342900" indent="-342900">
                <a:spcBef>
                  <a:spcPct val="0"/>
                </a:spcBef>
                <a:buClrTx/>
                <a:buSzTx/>
                <a:buFont typeface="Wingdings" panose="05000000000000000000" pitchFamily="2" charset="2"/>
                <a:buChar char="Ø"/>
              </a:pPr>
              <a:r>
                <a:rPr kumimoji="1"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标记图像相对于掩模的尺寸为 </a:t>
              </a:r>
              <a:r>
                <a:rPr kumimoji="1" lang="en-US" altLang="zh-CN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1 </a:t>
              </a:r>
              <a:r>
                <a:rPr kumimoji="1"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的</a:t>
              </a:r>
              <a:r>
                <a:rPr kumimoji="1" lang="zh-CN" altLang="en-US" sz="2400">
                  <a:solidFill>
                    <a:schemeClr val="accent5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测地膨胀</a:t>
              </a:r>
              <a:r>
                <a:rPr kumimoji="1"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，</a:t>
              </a:r>
              <a:endPara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spcBef>
                  <a:spcPct val="0"/>
                </a:spcBef>
                <a:buClrTx/>
                <a:buSzTx/>
                <a:buNone/>
              </a:pPr>
              <a:r>
                <a:rPr kumimoji="1" lang="en-US" altLang="zh-CN" sz="2400">
                  <a:latin typeface="Tahoma" panose="020B0604030504040204" pitchFamily="34" charset="0"/>
                </a:rPr>
                <a:t>    </a:t>
              </a:r>
              <a:r>
                <a:rPr kumimoji="1" lang="zh-CN" altLang="en-US" sz="2400">
                  <a:latin typeface="Tahoma" panose="020B0604030504040204" pitchFamily="34" charset="0"/>
                </a:rPr>
                <a:t>用             表示，定义为：</a:t>
              </a:r>
            </a:p>
          </p:txBody>
        </p:sp>
        <p:pic>
          <p:nvPicPr>
            <p:cNvPr id="93200" name="图片 3">
              <a:extLst>
                <a:ext uri="{FF2B5EF4-FFF2-40B4-BE49-F238E27FC236}">
                  <a16:creationId xmlns:a16="http://schemas.microsoft.com/office/drawing/2014/main" id="{60A13351-68DA-4577-BD8E-C7511F593A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586"/>
            <a:stretch>
              <a:fillRect/>
            </a:stretch>
          </p:blipFill>
          <p:spPr bwMode="auto">
            <a:xfrm>
              <a:off x="1535679" y="2023461"/>
              <a:ext cx="901700" cy="384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3190" name="图片 5">
            <a:extLst>
              <a:ext uri="{FF2B5EF4-FFF2-40B4-BE49-F238E27FC236}">
                <a16:creationId xmlns:a16="http://schemas.microsoft.com/office/drawing/2014/main" id="{50630B62-5598-472A-BEFE-2FA81F2E4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244" y="2471835"/>
            <a:ext cx="32115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91" name="文本框 7">
            <a:extLst>
              <a:ext uri="{FF2B5EF4-FFF2-40B4-BE49-F238E27FC236}">
                <a16:creationId xmlns:a16="http://schemas.microsoft.com/office/drawing/2014/main" id="{81C09042-0A8B-4C0C-B3B2-7A606C5610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513" y="3581896"/>
            <a:ext cx="757396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indent="-342900"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kumimoji="1" lang="zh-CN" altLang="en-US" sz="2400">
                <a:latin typeface="Tahoma" panose="020B0604030504040204" pitchFamily="34" charset="0"/>
              </a:rPr>
              <a:t>标记图像 </a:t>
            </a:r>
            <a:r>
              <a:rPr kumimoji="1" lang="zh-CN" altLang="zh-CN" sz="2400">
                <a:latin typeface="Tahoma" panose="020B0604030504040204" pitchFamily="34" charset="0"/>
              </a:rPr>
              <a:t>F </a:t>
            </a:r>
            <a:r>
              <a:rPr kumimoji="1" lang="zh-CN" altLang="en-US" sz="2400">
                <a:latin typeface="Tahoma" panose="020B0604030504040204" pitchFamily="34" charset="0"/>
              </a:rPr>
              <a:t>相对于 </a:t>
            </a:r>
            <a:r>
              <a:rPr kumimoji="1" lang="zh-CN" altLang="zh-CN" sz="2400">
                <a:latin typeface="Tahoma" panose="020B0604030504040204" pitchFamily="34" charset="0"/>
              </a:rPr>
              <a:t>G </a:t>
            </a:r>
            <a:r>
              <a:rPr kumimoji="1" lang="zh-CN" altLang="en-US" sz="2400">
                <a:latin typeface="Tahoma" panose="020B0604030504040204" pitchFamily="34" charset="0"/>
              </a:rPr>
              <a:t>的尺寸为 </a:t>
            </a:r>
            <a:r>
              <a:rPr kumimoji="1" lang="zh-CN" altLang="zh-CN" sz="2400">
                <a:latin typeface="Tahoma" panose="020B0604030504040204" pitchFamily="34" charset="0"/>
              </a:rPr>
              <a:t>n </a:t>
            </a:r>
            <a:r>
              <a:rPr kumimoji="1" lang="zh-CN" altLang="en-US" sz="2400">
                <a:latin typeface="Tahoma" panose="020B0604030504040204" pitchFamily="34" charset="0"/>
              </a:rPr>
              <a:t>的</a:t>
            </a:r>
            <a:r>
              <a:rPr kumimoji="1" lang="zh-CN" altLang="en-US" sz="240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</a:rPr>
              <a:t>测地膨胀</a:t>
            </a:r>
            <a:r>
              <a:rPr kumimoji="1" lang="zh-CN" altLang="en-US" sz="2400">
                <a:latin typeface="Tahoma" panose="020B0604030504040204" pitchFamily="34" charset="0"/>
              </a:rPr>
              <a:t>，</a:t>
            </a:r>
            <a:endParaRPr kumimoji="1" lang="en-US" altLang="zh-CN" sz="240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kumimoji="1" lang="en-US" altLang="zh-CN" sz="2400">
                <a:latin typeface="Tahoma" panose="020B0604030504040204" pitchFamily="34" charset="0"/>
              </a:rPr>
              <a:t>   </a:t>
            </a:r>
            <a:r>
              <a:rPr kumimoji="1" lang="zh-CN" altLang="en-US" sz="2400">
                <a:latin typeface="Tahoma" panose="020B0604030504040204" pitchFamily="34" charset="0"/>
              </a:rPr>
              <a:t>用           表示，定义为：</a:t>
            </a:r>
          </a:p>
        </p:txBody>
      </p:sp>
      <p:pic>
        <p:nvPicPr>
          <p:cNvPr id="93192" name="图片 9">
            <a:extLst>
              <a:ext uri="{FF2B5EF4-FFF2-40B4-BE49-F238E27FC236}">
                <a16:creationId xmlns:a16="http://schemas.microsoft.com/office/drawing/2014/main" id="{C7583F24-7D11-4651-96E8-4059B7657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165" y="3938260"/>
            <a:ext cx="9366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93" name="图片 10">
            <a:extLst>
              <a:ext uri="{FF2B5EF4-FFF2-40B4-BE49-F238E27FC236}">
                <a16:creationId xmlns:a16="http://schemas.microsoft.com/office/drawing/2014/main" id="{13BA7143-C932-454F-B491-DE6F94262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209" y="4528780"/>
            <a:ext cx="4702931" cy="1078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94" name="文本框 11">
            <a:extLst>
              <a:ext uri="{FF2B5EF4-FFF2-40B4-BE49-F238E27FC236}">
                <a16:creationId xmlns:a16="http://schemas.microsoft.com/office/drawing/2014/main" id="{43846BC7-52EE-41F3-B28A-9600349C2A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5155" y="5152174"/>
            <a:ext cx="103105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200">
                <a:latin typeface="Tahoma" panose="020B0604030504040204" pitchFamily="34" charset="0"/>
              </a:rPr>
              <a:t>其中，</a:t>
            </a:r>
          </a:p>
        </p:txBody>
      </p:sp>
      <p:grpSp>
        <p:nvGrpSpPr>
          <p:cNvPr id="93195" name="组合 19">
            <a:extLst>
              <a:ext uri="{FF2B5EF4-FFF2-40B4-BE49-F238E27FC236}">
                <a16:creationId xmlns:a16="http://schemas.microsoft.com/office/drawing/2014/main" id="{8FB420EF-6B17-40FE-8A0F-E42BEE9918D1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93197" name="文本框 20">
              <a:extLst>
                <a:ext uri="{FF2B5EF4-FFF2-40B4-BE49-F238E27FC236}">
                  <a16:creationId xmlns:a16="http://schemas.microsoft.com/office/drawing/2014/main" id="{1D107D2D-7287-406F-BFBB-BC81DFC595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93198" name="直线连接符 21">
              <a:extLst>
                <a:ext uri="{FF2B5EF4-FFF2-40B4-BE49-F238E27FC236}">
                  <a16:creationId xmlns:a16="http://schemas.microsoft.com/office/drawing/2014/main" id="{89086F16-0173-41B7-AF31-8BF776F8CE8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93196" name="直线连接符 22">
            <a:extLst>
              <a:ext uri="{FF2B5EF4-FFF2-40B4-BE49-F238E27FC236}">
                <a16:creationId xmlns:a16="http://schemas.microsoft.com/office/drawing/2014/main" id="{8549C960-FC03-4171-A96C-D3B84A1878F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225" y="919163"/>
            <a:ext cx="843915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5">
            <a:extLst>
              <a:ext uri="{FF2B5EF4-FFF2-40B4-BE49-F238E27FC236}">
                <a16:creationId xmlns:a16="http://schemas.microsoft.com/office/drawing/2014/main" id="{36413CAA-3158-4F15-AC97-ACD58C03B5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FD13AA3-DA62-45DE-A312-550067BA61FE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pic>
        <p:nvPicPr>
          <p:cNvPr id="21507" name="Picture 4">
            <a:extLst>
              <a:ext uri="{FF2B5EF4-FFF2-40B4-BE49-F238E27FC236}">
                <a16:creationId xmlns:a16="http://schemas.microsoft.com/office/drawing/2014/main" id="{C2F90B82-8E98-40BC-8BE0-0DD763C9A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15" y="1239837"/>
            <a:ext cx="5970588" cy="437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0" name="文本框 1">
            <a:extLst>
              <a:ext uri="{FF2B5EF4-FFF2-40B4-BE49-F238E27FC236}">
                <a16:creationId xmlns:a16="http://schemas.microsoft.com/office/drawing/2014/main" id="{8AA332E6-0ECF-4AEB-9D36-5F2156ADE6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9188" y="1240518"/>
            <a:ext cx="342369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457200" indent="-457200">
              <a:spcBef>
                <a:spcPct val="0"/>
              </a:spcBef>
              <a:buClrTx/>
              <a:buSzTx/>
              <a:buFontTx/>
              <a:buAutoNum type="alphaLcParenBoth"/>
            </a:pPr>
            <a:r>
              <a:rPr kumimoji="1" lang="zh-CN" altLang="en-US" sz="2000">
                <a:latin typeface="Tahoma" panose="020B0604030504040204" pitchFamily="34" charset="0"/>
              </a:rPr>
              <a:t>一个集合</a:t>
            </a:r>
            <a:r>
              <a:rPr kumimoji="1" lang="en-US" altLang="zh-CN" sz="2000">
                <a:latin typeface="Tahoma" panose="020B0604030504040204" pitchFamily="34" charset="0"/>
              </a:rPr>
              <a:t>B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kumimoji="1" lang="en-US" altLang="zh-CN" sz="2000">
                <a:latin typeface="Tahoma" panose="020B0604030504040204" pitchFamily="34" charset="0"/>
              </a:rPr>
              <a:t>(</a:t>
            </a:r>
            <a:r>
              <a:rPr kumimoji="1" lang="zh-CN" altLang="zh-CN" sz="2000">
                <a:latin typeface="Tahoma" panose="020B0604030504040204" pitchFamily="34" charset="0"/>
              </a:rPr>
              <a:t>b) </a:t>
            </a:r>
            <a:r>
              <a:rPr kumimoji="1" lang="zh-CN" altLang="en-US" sz="2000">
                <a:latin typeface="Tahoma" panose="020B0604030504040204" pitchFamily="34" charset="0"/>
              </a:rPr>
              <a:t>是他的映像</a:t>
            </a:r>
            <a:endParaRPr kumimoji="1" lang="en-US" altLang="zh-CN" sz="200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kumimoji="1" lang="en-US" altLang="zh-CN" sz="2000">
                <a:latin typeface="Tahoma" panose="020B0604030504040204" pitchFamily="34" charset="0"/>
              </a:rPr>
              <a:t>(</a:t>
            </a:r>
            <a:r>
              <a:rPr kumimoji="1" lang="zh-CN" altLang="zh-CN" sz="2000">
                <a:latin typeface="Tahoma" panose="020B0604030504040204" pitchFamily="34" charset="0"/>
              </a:rPr>
              <a:t>c) </a:t>
            </a:r>
            <a:r>
              <a:rPr kumimoji="1" lang="zh-CN" altLang="en-US" sz="2000">
                <a:latin typeface="Tahoma" panose="020B0604030504040204" pitchFamily="34" charset="0"/>
              </a:rPr>
              <a:t>是点</a:t>
            </a:r>
            <a:r>
              <a:rPr kumimoji="1" lang="en-US" altLang="zh-CN" sz="2000">
                <a:latin typeface="Tahoma" panose="020B0604030504040204" pitchFamily="34" charset="0"/>
              </a:rPr>
              <a:t>Z</a:t>
            </a:r>
            <a:r>
              <a:rPr kumimoji="1" lang="zh-CN" altLang="en-US" sz="2000">
                <a:latin typeface="Tahoma" panose="020B0604030504040204" pitchFamily="34" charset="0"/>
              </a:rPr>
              <a:t>对集合</a:t>
            </a:r>
            <a:r>
              <a:rPr kumimoji="1" lang="en-US" altLang="zh-CN" sz="2000">
                <a:latin typeface="Tahoma" panose="020B0604030504040204" pitchFamily="34" charset="0"/>
              </a:rPr>
              <a:t>B</a:t>
            </a:r>
            <a:r>
              <a:rPr kumimoji="1" lang="zh-CN" altLang="en-US" sz="2000">
                <a:latin typeface="Tahoma" panose="020B0604030504040204" pitchFamily="34" charset="0"/>
              </a:rPr>
              <a:t>的平移</a:t>
            </a:r>
          </a:p>
        </p:txBody>
      </p:sp>
      <p:cxnSp>
        <p:nvCxnSpPr>
          <p:cNvPr id="21511" name="直线连接符 12">
            <a:extLst>
              <a:ext uri="{FF2B5EF4-FFF2-40B4-BE49-F238E27FC236}">
                <a16:creationId xmlns:a16="http://schemas.microsoft.com/office/drawing/2014/main" id="{A31CAEC1-E4BF-4EA2-AAF0-FD0BF43F7E1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225" y="931863"/>
            <a:ext cx="843915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1512" name="组合 13">
            <a:extLst>
              <a:ext uri="{FF2B5EF4-FFF2-40B4-BE49-F238E27FC236}">
                <a16:creationId xmlns:a16="http://schemas.microsoft.com/office/drawing/2014/main" id="{E877CAAC-A029-48AE-A028-64F5A9268AB8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21514" name="文本框 14">
              <a:extLst>
                <a:ext uri="{FF2B5EF4-FFF2-40B4-BE49-F238E27FC236}">
                  <a16:creationId xmlns:a16="http://schemas.microsoft.com/office/drawing/2014/main" id="{254A2630-C38B-47FE-A527-CB7CDC77D9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21515" name="直线连接符 15">
              <a:extLst>
                <a:ext uri="{FF2B5EF4-FFF2-40B4-BE49-F238E27FC236}">
                  <a16:creationId xmlns:a16="http://schemas.microsoft.com/office/drawing/2014/main" id="{FDA33ED0-364F-47DB-9D99-92C942D8452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Rectangle 2">
            <a:extLst>
              <a:ext uri="{FF2B5EF4-FFF2-40B4-BE49-F238E27FC236}">
                <a16:creationId xmlns:a16="http://schemas.microsoft.com/office/drawing/2014/main" id="{DFF20B79-ACA8-48C3-9950-7BAE76460D37}"/>
              </a:ext>
            </a:extLst>
          </p:cNvPr>
          <p:cNvSpPr txBox="1">
            <a:spLocks noRot="1" noChangeArrowheads="1"/>
          </p:cNvSpPr>
          <p:nvPr/>
        </p:nvSpPr>
        <p:spPr bwMode="auto">
          <a:xfrm>
            <a:off x="403225" y="204788"/>
            <a:ext cx="4638675" cy="7905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algn="l" eaLnBrk="1" hangingPunct="1">
              <a:defRPr/>
            </a:pPr>
            <a:r>
              <a:rPr lang="zh-CN" altLang="en-US" sz="2800" b="1">
                <a:solidFill>
                  <a:srgbClr val="996733"/>
                </a:solidFill>
                <a:latin typeface="宋体" panose="02010600030101010101" pitchFamily="2" charset="-122"/>
              </a:rPr>
              <a:t>概述</a:t>
            </a:r>
            <a:endParaRPr lang="zh-CN" altLang="en-US" sz="2800" b="1" dirty="0">
              <a:solidFill>
                <a:srgbClr val="996733"/>
              </a:solidFill>
              <a:latin typeface="+mj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3C62B7D-0D09-448B-BA09-5B0E16740B2D}"/>
              </a:ext>
            </a:extLst>
          </p:cNvPr>
          <p:cNvSpPr/>
          <p:nvPr/>
        </p:nvSpPr>
        <p:spPr>
          <a:xfrm>
            <a:off x="1159433" y="5488540"/>
            <a:ext cx="45982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zh-CN"/>
              <a:t>(a)</a:t>
            </a:r>
            <a:r>
              <a:rPr kumimoji="1" lang="en-US" altLang="zh-CN"/>
              <a:t>                    (b)                      (</a:t>
            </a:r>
            <a:r>
              <a:rPr kumimoji="1" lang="zh-CN" altLang="zh-CN"/>
              <a:t>c)  </a:t>
            </a:r>
            <a:endParaRPr lang="zh-CN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Number Placeholder 5">
            <a:extLst>
              <a:ext uri="{FF2B5EF4-FFF2-40B4-BE49-F238E27FC236}">
                <a16:creationId xmlns:a16="http://schemas.microsoft.com/office/drawing/2014/main" id="{F30B2748-814D-4F16-A8B3-367A91F2E0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ACD0C18-CDD1-47D2-94B5-1E42E2D5F9A9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pic>
        <p:nvPicPr>
          <p:cNvPr id="94213" name="Picture 4">
            <a:extLst>
              <a:ext uri="{FF2B5EF4-FFF2-40B4-BE49-F238E27FC236}">
                <a16:creationId xmlns:a16="http://schemas.microsoft.com/office/drawing/2014/main" id="{83A1FC8A-4A98-40D9-95B4-46F288546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7" y="1493837"/>
            <a:ext cx="8653463" cy="395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5" name="文本框 1">
            <a:extLst>
              <a:ext uri="{FF2B5EF4-FFF2-40B4-BE49-F238E27FC236}">
                <a16:creationId xmlns:a16="http://schemas.microsoft.com/office/drawing/2014/main" id="{A3E0C53A-5CF7-414D-A43F-61AAF52AB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9948" y="4841402"/>
            <a:ext cx="193567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>
                <a:latin typeface="Tahoma" panose="020B0604030504040204" pitchFamily="34" charset="0"/>
              </a:rPr>
              <a:t>图：</a:t>
            </a:r>
            <a:endParaRPr kumimoji="1" lang="en-US" altLang="zh-CN" sz="180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>
                <a:latin typeface="Tahoma" panose="020B0604030504040204" pitchFamily="34" charset="0"/>
              </a:rPr>
              <a:t>测地膨胀的示例</a:t>
            </a:r>
          </a:p>
        </p:txBody>
      </p:sp>
      <p:grpSp>
        <p:nvGrpSpPr>
          <p:cNvPr id="94216" name="组合 12">
            <a:extLst>
              <a:ext uri="{FF2B5EF4-FFF2-40B4-BE49-F238E27FC236}">
                <a16:creationId xmlns:a16="http://schemas.microsoft.com/office/drawing/2014/main" id="{4EE1F5E3-FE5A-42FD-A2B5-E7DCF9603B0F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94218" name="文本框 13">
              <a:extLst>
                <a:ext uri="{FF2B5EF4-FFF2-40B4-BE49-F238E27FC236}">
                  <a16:creationId xmlns:a16="http://schemas.microsoft.com/office/drawing/2014/main" id="{6258F2BD-182C-417B-BF59-959E4AE19F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94219" name="直线连接符 14">
              <a:extLst>
                <a:ext uri="{FF2B5EF4-FFF2-40B4-BE49-F238E27FC236}">
                  <a16:creationId xmlns:a16="http://schemas.microsoft.com/office/drawing/2014/main" id="{46B8ABD7-8E5A-4EAB-BF11-84C08455FC2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94217" name="直线连接符 16">
            <a:extLst>
              <a:ext uri="{FF2B5EF4-FFF2-40B4-BE49-F238E27FC236}">
                <a16:creationId xmlns:a16="http://schemas.microsoft.com/office/drawing/2014/main" id="{D6465D99-58F3-4FC4-8F3B-76471556336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225" y="919163"/>
            <a:ext cx="843915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Number Placeholder 6">
            <a:extLst>
              <a:ext uri="{FF2B5EF4-FFF2-40B4-BE49-F238E27FC236}">
                <a16:creationId xmlns:a16="http://schemas.microsoft.com/office/drawing/2014/main" id="{1C270C33-3DFF-47DD-AF30-A69C1A750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D2D174F-CCF2-4AA0-8F2A-15DB285AA8EA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620546" name="Rectangle 2">
            <a:extLst>
              <a:ext uri="{FF2B5EF4-FFF2-40B4-BE49-F238E27FC236}">
                <a16:creationId xmlns:a16="http://schemas.microsoft.com/office/drawing/2014/main" id="{827FBD34-EE2B-49FA-9615-47E39F61D3D5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61913"/>
            <a:ext cx="854075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3200"/>
              <a:t>1. </a:t>
            </a:r>
            <a:r>
              <a:rPr lang="zh-CN" altLang="en-US" sz="3200"/>
              <a:t>形态学重建：测地腐蚀</a:t>
            </a:r>
          </a:p>
        </p:txBody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D69FF7D0-D264-467D-A230-6D5885FD9316}"/>
              </a:ext>
            </a:extLst>
          </p:cNvPr>
          <p:cNvSpPr>
            <a:spLocks noGrp="1" noRot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000">
                <a:effectLst/>
              </a:rPr>
              <a:t>    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000">
                <a:effectLst/>
              </a:rPr>
              <a:t> </a:t>
            </a:r>
          </a:p>
        </p:txBody>
      </p:sp>
      <p:sp>
        <p:nvSpPr>
          <p:cNvPr id="95237" name="矩形 1">
            <a:extLst>
              <a:ext uri="{FF2B5EF4-FFF2-40B4-BE49-F238E27FC236}">
                <a16:creationId xmlns:a16="http://schemas.microsoft.com/office/drawing/2014/main" id="{EB41AB59-8D9C-43CD-8F50-150EABC32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25" y="1419316"/>
            <a:ext cx="689133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indent="-342900"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kumimoji="1" lang="zh-CN" altLang="en-US" sz="2400">
                <a:latin typeface="Tahoma" panose="020B0604030504040204" pitchFamily="34" charset="0"/>
              </a:rPr>
              <a:t>标记图像相对于掩模的尺寸为 </a:t>
            </a:r>
            <a:r>
              <a:rPr kumimoji="1" lang="en-US" altLang="zh-CN" sz="2400">
                <a:latin typeface="Tahoma" panose="020B0604030504040204" pitchFamily="34" charset="0"/>
              </a:rPr>
              <a:t>1 </a:t>
            </a:r>
            <a:r>
              <a:rPr kumimoji="1" lang="zh-CN" altLang="en-US" sz="2400">
                <a:latin typeface="Tahoma" panose="020B0604030504040204" pitchFamily="34" charset="0"/>
              </a:rPr>
              <a:t>的</a:t>
            </a:r>
            <a:r>
              <a:rPr kumimoji="1" lang="zh-CN" altLang="en-US" sz="240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</a:rPr>
              <a:t>测地腐蚀</a:t>
            </a:r>
            <a:r>
              <a:rPr kumimoji="1" lang="zh-CN" altLang="en-US" sz="2400">
                <a:latin typeface="Tahoma" panose="020B0604030504040204" pitchFamily="34" charset="0"/>
              </a:rPr>
              <a:t>，用            表示，定义为：</a:t>
            </a:r>
          </a:p>
        </p:txBody>
      </p:sp>
      <p:pic>
        <p:nvPicPr>
          <p:cNvPr id="95238" name="图片 9">
            <a:extLst>
              <a:ext uri="{FF2B5EF4-FFF2-40B4-BE49-F238E27FC236}">
                <a16:creationId xmlns:a16="http://schemas.microsoft.com/office/drawing/2014/main" id="{1648DE8B-5823-47C4-8C8A-6734B7A90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250" y="1775713"/>
            <a:ext cx="97155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9" name="图片 10">
            <a:extLst>
              <a:ext uri="{FF2B5EF4-FFF2-40B4-BE49-F238E27FC236}">
                <a16:creationId xmlns:a16="http://schemas.microsoft.com/office/drawing/2014/main" id="{1B249299-BE54-4159-95C0-F7A9B3432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112" y="2518332"/>
            <a:ext cx="338137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40" name="文本框 12">
            <a:extLst>
              <a:ext uri="{FF2B5EF4-FFF2-40B4-BE49-F238E27FC236}">
                <a16:creationId xmlns:a16="http://schemas.microsoft.com/office/drawing/2014/main" id="{2C6F62B5-4245-40B0-8BB3-5D6814A7BD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256" y="3542775"/>
            <a:ext cx="757396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indent="-342900"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kumimoji="1" lang="zh-CN" altLang="en-US" sz="2400">
                <a:latin typeface="Tahoma" panose="020B0604030504040204" pitchFamily="34" charset="0"/>
              </a:rPr>
              <a:t>标记图像 </a:t>
            </a:r>
            <a:r>
              <a:rPr kumimoji="1" lang="zh-CN" altLang="zh-CN" sz="2400">
                <a:latin typeface="Tahoma" panose="020B0604030504040204" pitchFamily="34" charset="0"/>
              </a:rPr>
              <a:t>F </a:t>
            </a:r>
            <a:r>
              <a:rPr kumimoji="1" lang="zh-CN" altLang="en-US" sz="2400">
                <a:latin typeface="Tahoma" panose="020B0604030504040204" pitchFamily="34" charset="0"/>
              </a:rPr>
              <a:t>相对于 </a:t>
            </a:r>
            <a:r>
              <a:rPr kumimoji="1" lang="zh-CN" altLang="zh-CN" sz="2400">
                <a:latin typeface="Tahoma" panose="020B0604030504040204" pitchFamily="34" charset="0"/>
              </a:rPr>
              <a:t>G </a:t>
            </a:r>
            <a:r>
              <a:rPr kumimoji="1" lang="zh-CN" altLang="en-US" sz="2400">
                <a:latin typeface="Tahoma" panose="020B0604030504040204" pitchFamily="34" charset="0"/>
              </a:rPr>
              <a:t>的尺寸为 </a:t>
            </a:r>
            <a:r>
              <a:rPr kumimoji="1" lang="zh-CN" altLang="zh-CN" sz="2400">
                <a:latin typeface="Tahoma" panose="020B0604030504040204" pitchFamily="34" charset="0"/>
              </a:rPr>
              <a:t>n </a:t>
            </a:r>
            <a:r>
              <a:rPr kumimoji="1" lang="zh-CN" altLang="en-US" sz="2400">
                <a:latin typeface="Tahoma" panose="020B0604030504040204" pitchFamily="34" charset="0"/>
              </a:rPr>
              <a:t>的</a:t>
            </a:r>
            <a:r>
              <a:rPr kumimoji="1" lang="zh-CN" altLang="en-US" sz="240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</a:rPr>
              <a:t>测地腐蚀</a:t>
            </a:r>
            <a:r>
              <a:rPr kumimoji="1" lang="zh-CN" altLang="en-US" sz="2400">
                <a:latin typeface="Tahoma" panose="020B0604030504040204" pitchFamily="34" charset="0"/>
              </a:rPr>
              <a:t>，</a:t>
            </a:r>
            <a:endParaRPr kumimoji="1" lang="en-US" altLang="zh-CN" sz="240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kumimoji="1" lang="en-US" altLang="zh-CN" sz="2400">
                <a:latin typeface="Tahoma" panose="020B0604030504040204" pitchFamily="34" charset="0"/>
              </a:rPr>
              <a:t>    </a:t>
            </a:r>
            <a:r>
              <a:rPr kumimoji="1" lang="zh-CN" altLang="en-US" sz="2400">
                <a:latin typeface="Tahoma" panose="020B0604030504040204" pitchFamily="34" charset="0"/>
              </a:rPr>
              <a:t>用           表示，定义为：</a:t>
            </a:r>
          </a:p>
        </p:txBody>
      </p:sp>
      <p:pic>
        <p:nvPicPr>
          <p:cNvPr id="95241" name="图片 3">
            <a:extLst>
              <a:ext uri="{FF2B5EF4-FFF2-40B4-BE49-F238E27FC236}">
                <a16:creationId xmlns:a16="http://schemas.microsoft.com/office/drawing/2014/main" id="{9701FEDA-81CE-4AE9-B6BF-2031D3EAE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74" y="3956885"/>
            <a:ext cx="889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42" name="图片 4">
            <a:extLst>
              <a:ext uri="{FF2B5EF4-FFF2-40B4-BE49-F238E27FC236}">
                <a16:creationId xmlns:a16="http://schemas.microsoft.com/office/drawing/2014/main" id="{66E40899-745F-4F24-99AC-3BCFF574F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699" y="4542047"/>
            <a:ext cx="5045075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43" name="文本框 5">
            <a:extLst>
              <a:ext uri="{FF2B5EF4-FFF2-40B4-BE49-F238E27FC236}">
                <a16:creationId xmlns:a16="http://schemas.microsoft.com/office/drawing/2014/main" id="{069ECA86-7A15-427C-95AE-13C4285D92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2303" y="5209139"/>
            <a:ext cx="11079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latin typeface="Tahoma" panose="020B0604030504040204" pitchFamily="34" charset="0"/>
              </a:rPr>
              <a:t>其中，</a:t>
            </a:r>
          </a:p>
        </p:txBody>
      </p:sp>
      <p:grpSp>
        <p:nvGrpSpPr>
          <p:cNvPr id="95244" name="组合 16">
            <a:extLst>
              <a:ext uri="{FF2B5EF4-FFF2-40B4-BE49-F238E27FC236}">
                <a16:creationId xmlns:a16="http://schemas.microsoft.com/office/drawing/2014/main" id="{6AEDDCFF-B1ED-470B-813F-2B60813F9B64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95246" name="文本框 17">
              <a:extLst>
                <a:ext uri="{FF2B5EF4-FFF2-40B4-BE49-F238E27FC236}">
                  <a16:creationId xmlns:a16="http://schemas.microsoft.com/office/drawing/2014/main" id="{00732367-438C-4C7F-B966-871BD539FA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95247" name="直线连接符 18">
              <a:extLst>
                <a:ext uri="{FF2B5EF4-FFF2-40B4-BE49-F238E27FC236}">
                  <a16:creationId xmlns:a16="http://schemas.microsoft.com/office/drawing/2014/main" id="{093777B2-1FEE-4633-9EED-28FDAD76034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95245" name="直线连接符 19">
            <a:extLst>
              <a:ext uri="{FF2B5EF4-FFF2-40B4-BE49-F238E27FC236}">
                <a16:creationId xmlns:a16="http://schemas.microsoft.com/office/drawing/2014/main" id="{68092EF5-11E4-4195-915E-D46ADF1A852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225" y="919163"/>
            <a:ext cx="843915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61" name="Picture 4">
            <a:extLst>
              <a:ext uri="{FF2B5EF4-FFF2-40B4-BE49-F238E27FC236}">
                <a16:creationId xmlns:a16="http://schemas.microsoft.com/office/drawing/2014/main" id="{2DA4783B-F878-466A-85C6-B525B3E16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5" y="1453356"/>
            <a:ext cx="8610600" cy="395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58" name="Slide Number Placeholder 5">
            <a:extLst>
              <a:ext uri="{FF2B5EF4-FFF2-40B4-BE49-F238E27FC236}">
                <a16:creationId xmlns:a16="http://schemas.microsoft.com/office/drawing/2014/main" id="{A5A668BD-9151-4B5D-A650-A7A58CBE65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C57D066-CCBB-4D7F-AE88-00EFBC289FF5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96262" name="文本框 1">
            <a:extLst>
              <a:ext uri="{FF2B5EF4-FFF2-40B4-BE49-F238E27FC236}">
                <a16:creationId xmlns:a16="http://schemas.microsoft.com/office/drawing/2014/main" id="{358F8DA7-CDBA-410D-B558-69CFDD3FCC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4973057"/>
            <a:ext cx="180049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>
                <a:latin typeface="Tahoma" panose="020B0604030504040204" pitchFamily="34" charset="0"/>
              </a:rPr>
              <a:t>图</a:t>
            </a:r>
            <a:r>
              <a:rPr kumimoji="1" lang="en-US" altLang="zh-CN" sz="1800">
                <a:latin typeface="Tahoma" panose="020B0604030504040204" pitchFamily="34" charset="0"/>
              </a:rPr>
              <a:t>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>
                <a:latin typeface="Tahoma" panose="020B0604030504040204" pitchFamily="34" charset="0"/>
              </a:rPr>
              <a:t>测地腐蚀的示例</a:t>
            </a:r>
          </a:p>
        </p:txBody>
      </p:sp>
      <p:grpSp>
        <p:nvGrpSpPr>
          <p:cNvPr id="96263" name="组合 11">
            <a:extLst>
              <a:ext uri="{FF2B5EF4-FFF2-40B4-BE49-F238E27FC236}">
                <a16:creationId xmlns:a16="http://schemas.microsoft.com/office/drawing/2014/main" id="{23DF2DA0-65F5-4473-97F0-1B1722841056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96265" name="文本框 12">
              <a:extLst>
                <a:ext uri="{FF2B5EF4-FFF2-40B4-BE49-F238E27FC236}">
                  <a16:creationId xmlns:a16="http://schemas.microsoft.com/office/drawing/2014/main" id="{AB1591B2-615C-4320-96EA-6425C182D3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96266" name="直线连接符 13">
              <a:extLst>
                <a:ext uri="{FF2B5EF4-FFF2-40B4-BE49-F238E27FC236}">
                  <a16:creationId xmlns:a16="http://schemas.microsoft.com/office/drawing/2014/main" id="{C26369FE-37DD-4F9F-A25B-C7EF8E38C4D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96264" name="直线连接符 15">
            <a:extLst>
              <a:ext uri="{FF2B5EF4-FFF2-40B4-BE49-F238E27FC236}">
                <a16:creationId xmlns:a16="http://schemas.microsoft.com/office/drawing/2014/main" id="{5219B036-E475-45D2-A581-CF63276BB55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225" y="919163"/>
            <a:ext cx="843915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Number Placeholder 6">
            <a:extLst>
              <a:ext uri="{FF2B5EF4-FFF2-40B4-BE49-F238E27FC236}">
                <a16:creationId xmlns:a16="http://schemas.microsoft.com/office/drawing/2014/main" id="{9FBB3296-C98A-4188-BF62-1EE8B54E1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54C33FA-85C3-44C3-8F24-45C149F3AA21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622594" name="Rectangle 2">
            <a:extLst>
              <a:ext uri="{FF2B5EF4-FFF2-40B4-BE49-F238E27FC236}">
                <a16:creationId xmlns:a16="http://schemas.microsoft.com/office/drawing/2014/main" id="{40964754-64F4-4318-A825-49D865522940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38100"/>
            <a:ext cx="854075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3200"/>
              <a:t>2. </a:t>
            </a:r>
            <a:r>
              <a:rPr lang="zh-CN" altLang="en-US" sz="3200"/>
              <a:t>通过膨胀的形态学重建</a:t>
            </a:r>
          </a:p>
        </p:txBody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D9160866-C002-4510-8A11-7733ED4A0153}"/>
              </a:ext>
            </a:extLst>
          </p:cNvPr>
          <p:cNvSpPr>
            <a:spLocks noGrp="1" noRot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000">
                <a:effectLst/>
              </a:rPr>
              <a:t>    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000">
                <a:effectLst/>
              </a:rPr>
              <a:t> </a:t>
            </a:r>
          </a:p>
        </p:txBody>
      </p:sp>
      <p:grpSp>
        <p:nvGrpSpPr>
          <p:cNvPr id="97285" name="组合 4">
            <a:extLst>
              <a:ext uri="{FF2B5EF4-FFF2-40B4-BE49-F238E27FC236}">
                <a16:creationId xmlns:a16="http://schemas.microsoft.com/office/drawing/2014/main" id="{C1F009DE-51F7-430F-AC1B-BFBD7C4E82B1}"/>
              </a:ext>
            </a:extLst>
          </p:cNvPr>
          <p:cNvGrpSpPr>
            <a:grpSpLocks/>
          </p:cNvGrpSpPr>
          <p:nvPr/>
        </p:nvGrpSpPr>
        <p:grpSpPr bwMode="auto">
          <a:xfrm>
            <a:off x="433656" y="1521769"/>
            <a:ext cx="7691293" cy="1200150"/>
            <a:chOff x="660400" y="1701800"/>
            <a:chExt cx="7988300" cy="1200329"/>
          </a:xfrm>
        </p:grpSpPr>
        <p:sp>
          <p:nvSpPr>
            <p:cNvPr id="97292" name="矩形 1">
              <a:extLst>
                <a:ext uri="{FF2B5EF4-FFF2-40B4-BE49-F238E27FC236}">
                  <a16:creationId xmlns:a16="http://schemas.microsoft.com/office/drawing/2014/main" id="{00BFB6A8-CA74-4710-9FF7-C2796F28A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400" y="1701800"/>
              <a:ext cx="7988300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342900" indent="-342900" eaLnBrk="1" hangingPunct="1"/>
              <a:r>
                <a:rPr lang="zh-CN" altLang="en-US" sz="2400">
                  <a:latin typeface="+mn-lt"/>
                </a:rPr>
                <a:t>从标记图像 </a:t>
              </a:r>
              <a:r>
                <a:rPr lang="zh-CN" altLang="en-US" sz="2400" i="1">
                  <a:latin typeface="+mn-lt"/>
                </a:rPr>
                <a:t>F </a:t>
              </a:r>
              <a:r>
                <a:rPr lang="zh-CN" altLang="en-US" sz="2400">
                  <a:latin typeface="+mn-lt"/>
                </a:rPr>
                <a:t>中对模板图像 </a:t>
              </a:r>
              <a:r>
                <a:rPr lang="zh-CN" altLang="en-US" sz="2400" i="1">
                  <a:latin typeface="+mn-lt"/>
                </a:rPr>
                <a:t>G </a:t>
              </a:r>
              <a:r>
                <a:rPr lang="zh-CN" altLang="en-US" sz="2400">
                  <a:latin typeface="+mn-lt"/>
                </a:rPr>
                <a:t>进行膨胀的形态学重建，记为                ：即 </a:t>
              </a:r>
              <a:r>
                <a:rPr lang="zh-CN" altLang="en-US" sz="2400" i="1">
                  <a:latin typeface="+mn-lt"/>
                </a:rPr>
                <a:t>F </a:t>
              </a:r>
              <a:r>
                <a:rPr lang="zh-CN" altLang="en-US" sz="2400">
                  <a:latin typeface="+mn-lt"/>
                </a:rPr>
                <a:t>相对于</a:t>
              </a:r>
              <a:r>
                <a:rPr lang="zh-CN" altLang="en-US" sz="2400" i="1">
                  <a:latin typeface="+mn-lt"/>
                </a:rPr>
                <a:t> G </a:t>
              </a:r>
              <a:r>
                <a:rPr lang="zh-CN" altLang="en-US" sz="2400">
                  <a:latin typeface="+mn-lt"/>
                </a:rPr>
                <a:t>的测地膨胀，</a:t>
              </a:r>
              <a:r>
                <a:rPr lang="zh-CN" altLang="en-US" sz="2400">
                  <a:solidFill>
                    <a:schemeClr val="accent5">
                      <a:lumMod val="50000"/>
                    </a:schemeClr>
                  </a:solidFill>
                  <a:latin typeface="+mn-lt"/>
                </a:rPr>
                <a:t>迭代直到达到稳定性</a:t>
              </a:r>
              <a:r>
                <a:rPr lang="zh-CN" altLang="en-US" sz="2400">
                  <a:latin typeface="+mn-lt"/>
                </a:rPr>
                <a:t>。</a:t>
              </a:r>
            </a:p>
          </p:txBody>
        </p:sp>
        <p:pic>
          <p:nvPicPr>
            <p:cNvPr id="97293" name="图片 2">
              <a:extLst>
                <a:ext uri="{FF2B5EF4-FFF2-40B4-BE49-F238E27FC236}">
                  <a16:creationId xmlns:a16="http://schemas.microsoft.com/office/drawing/2014/main" id="{A1A910C6-F5E5-46B2-B412-C93DE74C9B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9665" y="2070508"/>
              <a:ext cx="876300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7286" name="图片 8">
            <a:extLst>
              <a:ext uri="{FF2B5EF4-FFF2-40B4-BE49-F238E27FC236}">
                <a16:creationId xmlns:a16="http://schemas.microsoft.com/office/drawing/2014/main" id="{CF5CD772-63B1-4E61-BC6C-BAD3367A5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2" y="3232887"/>
            <a:ext cx="3467100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7" name="图片 3">
            <a:extLst>
              <a:ext uri="{FF2B5EF4-FFF2-40B4-BE49-F238E27FC236}">
                <a16:creationId xmlns:a16="http://schemas.microsoft.com/office/drawing/2014/main" id="{3C6E01FB-C1C6-433C-BEF3-891CD2638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352" y="4388587"/>
            <a:ext cx="57277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7288" name="组合 14">
            <a:extLst>
              <a:ext uri="{FF2B5EF4-FFF2-40B4-BE49-F238E27FC236}">
                <a16:creationId xmlns:a16="http://schemas.microsoft.com/office/drawing/2014/main" id="{BB34C4D8-19A8-4151-9147-50DF1A9164EA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97290" name="文本框 15">
              <a:extLst>
                <a:ext uri="{FF2B5EF4-FFF2-40B4-BE49-F238E27FC236}">
                  <a16:creationId xmlns:a16="http://schemas.microsoft.com/office/drawing/2014/main" id="{3DC7FE9A-3C9D-4E37-AF99-235EFF04D6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97291" name="直线连接符 16">
              <a:extLst>
                <a:ext uri="{FF2B5EF4-FFF2-40B4-BE49-F238E27FC236}">
                  <a16:creationId xmlns:a16="http://schemas.microsoft.com/office/drawing/2014/main" id="{819098D5-2D5A-485B-8F62-9CC0E0320F4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97289" name="直线连接符 17">
            <a:extLst>
              <a:ext uri="{FF2B5EF4-FFF2-40B4-BE49-F238E27FC236}">
                <a16:creationId xmlns:a16="http://schemas.microsoft.com/office/drawing/2014/main" id="{00292DEB-A840-48A8-9F43-71DA0C4445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225" y="919163"/>
            <a:ext cx="843915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Number Placeholder 6">
            <a:extLst>
              <a:ext uri="{FF2B5EF4-FFF2-40B4-BE49-F238E27FC236}">
                <a16:creationId xmlns:a16="http://schemas.microsoft.com/office/drawing/2014/main" id="{9FBB3296-C98A-4188-BF62-1EE8B54E1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54C33FA-85C3-44C3-8F24-45C149F3AA21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622594" name="Rectangle 2">
            <a:extLst>
              <a:ext uri="{FF2B5EF4-FFF2-40B4-BE49-F238E27FC236}">
                <a16:creationId xmlns:a16="http://schemas.microsoft.com/office/drawing/2014/main" id="{40964754-64F4-4318-A825-49D865522940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38100"/>
            <a:ext cx="854075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3200"/>
              <a:t>2. </a:t>
            </a:r>
            <a:r>
              <a:rPr lang="zh-CN" altLang="en-US" sz="3200"/>
              <a:t>通过膨胀的形态学重建</a:t>
            </a:r>
          </a:p>
        </p:txBody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D9160866-C002-4510-8A11-7733ED4A0153}"/>
              </a:ext>
            </a:extLst>
          </p:cNvPr>
          <p:cNvSpPr>
            <a:spLocks noGrp="1" noRot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000">
                <a:effectLst/>
              </a:rPr>
              <a:t>    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000">
                <a:effectLst/>
              </a:rPr>
              <a:t> </a:t>
            </a:r>
          </a:p>
        </p:txBody>
      </p:sp>
      <p:sp>
        <p:nvSpPr>
          <p:cNvPr id="97292" name="矩形 1">
            <a:extLst>
              <a:ext uri="{FF2B5EF4-FFF2-40B4-BE49-F238E27FC236}">
                <a16:creationId xmlns:a16="http://schemas.microsoft.com/office/drawing/2014/main" id="{00BFB6A8-CA74-4710-9FF7-C2796F28A7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556" y="1560512"/>
            <a:ext cx="7608166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indent="-342900" eaLnBrk="1" hangingPunct="1"/>
            <a:r>
              <a:rPr lang="zh-CN" altLang="en-US" sz="2400">
                <a:latin typeface="+mn-lt"/>
              </a:rPr>
              <a:t>从标记图像 </a:t>
            </a:r>
            <a:r>
              <a:rPr lang="zh-CN" altLang="en-US" sz="2400" i="1">
                <a:latin typeface="+mn-lt"/>
              </a:rPr>
              <a:t>F </a:t>
            </a:r>
            <a:r>
              <a:rPr lang="zh-CN" altLang="en-US" sz="2400">
                <a:latin typeface="+mn-lt"/>
              </a:rPr>
              <a:t>中对模板图像 </a:t>
            </a:r>
            <a:r>
              <a:rPr lang="zh-CN" altLang="en-US" sz="2400" i="1">
                <a:latin typeface="+mn-lt"/>
              </a:rPr>
              <a:t>G </a:t>
            </a:r>
            <a:r>
              <a:rPr lang="zh-CN" altLang="en-US" sz="2400">
                <a:latin typeface="+mn-lt"/>
              </a:rPr>
              <a:t>进行</a:t>
            </a:r>
            <a:r>
              <a:rPr lang="zh-CN" altLang="en-US" sz="2400">
                <a:latin typeface="Tahoma" panose="020B0604030504040204" pitchFamily="34" charset="0"/>
              </a:rPr>
              <a:t>腐蚀</a:t>
            </a:r>
            <a:r>
              <a:rPr lang="zh-CN" altLang="en-US" sz="2400">
                <a:latin typeface="+mn-lt"/>
              </a:rPr>
              <a:t>的形态学重建，记为                ：即</a:t>
            </a:r>
            <a:r>
              <a:rPr lang="zh-CN" altLang="en-US" sz="2400" i="1">
                <a:latin typeface="+mn-lt"/>
              </a:rPr>
              <a:t>F </a:t>
            </a:r>
            <a:r>
              <a:rPr lang="zh-CN" altLang="en-US" sz="2400">
                <a:latin typeface="+mn-lt"/>
              </a:rPr>
              <a:t>相对于</a:t>
            </a:r>
            <a:r>
              <a:rPr lang="zh-CN" altLang="en-US" sz="2400" i="1">
                <a:latin typeface="+mn-lt"/>
              </a:rPr>
              <a:t> G </a:t>
            </a:r>
            <a:r>
              <a:rPr lang="zh-CN" altLang="en-US" sz="2400">
                <a:latin typeface="+mn-lt"/>
              </a:rPr>
              <a:t>的测地</a:t>
            </a:r>
            <a:r>
              <a:rPr lang="zh-CN" altLang="en-US" sz="2400">
                <a:latin typeface="Tahoma" panose="020B0604030504040204" pitchFamily="34" charset="0"/>
              </a:rPr>
              <a:t>腐蚀</a:t>
            </a:r>
            <a:r>
              <a:rPr lang="zh-CN" altLang="en-US" sz="2400">
                <a:latin typeface="+mn-lt"/>
              </a:rPr>
              <a:t>，</a:t>
            </a:r>
            <a:r>
              <a:rPr lang="zh-CN" altLang="en-US" sz="2400">
                <a:solidFill>
                  <a:schemeClr val="accent5">
                    <a:lumMod val="50000"/>
                  </a:schemeClr>
                </a:solidFill>
                <a:latin typeface="+mn-lt"/>
              </a:rPr>
              <a:t>迭代直到达到稳定性</a:t>
            </a:r>
            <a:r>
              <a:rPr lang="zh-CN" altLang="en-US" sz="2400">
                <a:latin typeface="+mn-lt"/>
              </a:rPr>
              <a:t>。</a:t>
            </a:r>
          </a:p>
        </p:txBody>
      </p:sp>
      <p:grpSp>
        <p:nvGrpSpPr>
          <p:cNvPr id="97288" name="组合 14">
            <a:extLst>
              <a:ext uri="{FF2B5EF4-FFF2-40B4-BE49-F238E27FC236}">
                <a16:creationId xmlns:a16="http://schemas.microsoft.com/office/drawing/2014/main" id="{BB34C4D8-19A8-4151-9147-50DF1A9164EA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97290" name="文本框 15">
              <a:extLst>
                <a:ext uri="{FF2B5EF4-FFF2-40B4-BE49-F238E27FC236}">
                  <a16:creationId xmlns:a16="http://schemas.microsoft.com/office/drawing/2014/main" id="{3DC7FE9A-3C9D-4E37-AF99-235EFF04D6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97291" name="直线连接符 16">
              <a:extLst>
                <a:ext uri="{FF2B5EF4-FFF2-40B4-BE49-F238E27FC236}">
                  <a16:creationId xmlns:a16="http://schemas.microsoft.com/office/drawing/2014/main" id="{819098D5-2D5A-485B-8F62-9CC0E0320F4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97289" name="直线连接符 17">
            <a:extLst>
              <a:ext uri="{FF2B5EF4-FFF2-40B4-BE49-F238E27FC236}">
                <a16:creationId xmlns:a16="http://schemas.microsoft.com/office/drawing/2014/main" id="{00292DEB-A840-48A8-9F43-71DA0C4445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225" y="919163"/>
            <a:ext cx="843915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" name="图片 2">
            <a:extLst>
              <a:ext uri="{FF2B5EF4-FFF2-40B4-BE49-F238E27FC236}">
                <a16:creationId xmlns:a16="http://schemas.microsoft.com/office/drawing/2014/main" id="{E297B15A-6CF1-4A10-BDA9-6DC9E44B2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110" y="1924697"/>
            <a:ext cx="838200" cy="41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组合 7">
            <a:extLst>
              <a:ext uri="{FF2B5EF4-FFF2-40B4-BE49-F238E27FC236}">
                <a16:creationId xmlns:a16="http://schemas.microsoft.com/office/drawing/2014/main" id="{6D204C3E-199B-4CF1-B46C-70691436B646}"/>
              </a:ext>
            </a:extLst>
          </p:cNvPr>
          <p:cNvGrpSpPr>
            <a:grpSpLocks/>
          </p:cNvGrpSpPr>
          <p:nvPr/>
        </p:nvGrpSpPr>
        <p:grpSpPr bwMode="auto">
          <a:xfrm>
            <a:off x="2040731" y="3429000"/>
            <a:ext cx="5062537" cy="1641475"/>
            <a:chOff x="1789490" y="3322260"/>
            <a:chExt cx="5062160" cy="1641515"/>
          </a:xfrm>
        </p:grpSpPr>
        <p:pic>
          <p:nvPicPr>
            <p:cNvPr id="16" name="图片 5">
              <a:extLst>
                <a:ext uri="{FF2B5EF4-FFF2-40B4-BE49-F238E27FC236}">
                  <a16:creationId xmlns:a16="http://schemas.microsoft.com/office/drawing/2014/main" id="{0EF0E2EF-ED85-4C3B-A1C6-A69F64E59E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9150" y="3322260"/>
              <a:ext cx="3492500" cy="163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文本框 6">
              <a:extLst>
                <a:ext uri="{FF2B5EF4-FFF2-40B4-BE49-F238E27FC236}">
                  <a16:creationId xmlns:a16="http://schemas.microsoft.com/office/drawing/2014/main" id="{211DDB77-1B62-4F92-83DB-6845A2240E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9490" y="4502110"/>
              <a:ext cx="156966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400">
                  <a:latin typeface="Tahoma" panose="020B0604030504040204" pitchFamily="34" charset="0"/>
                </a:rPr>
                <a:t>其中</a:t>
              </a:r>
              <a:r>
                <a:rPr kumimoji="1" lang="en-US" altLang="zh-CN" sz="2400">
                  <a:latin typeface="Tahoma" panose="020B0604030504040204" pitchFamily="34" charset="0"/>
                </a:rPr>
                <a:t>k</a:t>
              </a:r>
              <a:r>
                <a:rPr kumimoji="1" lang="zh-CN" altLang="en-US" sz="2400">
                  <a:latin typeface="Tahoma" panose="020B0604030504040204" pitchFamily="34" charset="0"/>
                </a:rPr>
                <a:t>满足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88722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Number Placeholder 6">
            <a:extLst>
              <a:ext uri="{FF2B5EF4-FFF2-40B4-BE49-F238E27FC236}">
                <a16:creationId xmlns:a16="http://schemas.microsoft.com/office/drawing/2014/main" id="{93F7B130-1C72-47B2-8665-F041C92DF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DD7B726-004D-414C-B2BF-DA417CB4DDE7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625666" name="Rectangle 2">
            <a:extLst>
              <a:ext uri="{FF2B5EF4-FFF2-40B4-BE49-F238E27FC236}">
                <a16:creationId xmlns:a16="http://schemas.microsoft.com/office/drawing/2014/main" id="{391711A1-148E-4FC9-8207-710D322CF9D3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74613"/>
            <a:ext cx="854075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3200"/>
              <a:t>3. </a:t>
            </a:r>
            <a:r>
              <a:rPr lang="zh-CN" altLang="en-US" sz="3200"/>
              <a:t>应用</a:t>
            </a:r>
            <a:r>
              <a:rPr lang="en-US" altLang="zh-CN" sz="3200"/>
              <a:t>-</a:t>
            </a:r>
            <a:r>
              <a:rPr lang="zh-CN" altLang="en-US" sz="3200"/>
              <a:t>重建开运算</a:t>
            </a:r>
          </a:p>
        </p:txBody>
      </p:sp>
      <p:sp>
        <p:nvSpPr>
          <p:cNvPr id="100356" name="文本框 7">
            <a:extLst>
              <a:ext uri="{FF2B5EF4-FFF2-40B4-BE49-F238E27FC236}">
                <a16:creationId xmlns:a16="http://schemas.microsoft.com/office/drawing/2014/main" id="{216EE480-7ED7-41F8-B4AC-AAB51D339F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648" y="1577181"/>
            <a:ext cx="74676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indent="-342900">
              <a:spcBef>
                <a:spcPct val="0"/>
              </a:spcBef>
              <a:buClrTx/>
              <a:buSzTx/>
              <a:buFont typeface="Wingdings" panose="05000000000000000000" pitchFamily="2" charset="2"/>
              <a:buChar char="n"/>
            </a:pP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图像 </a:t>
            </a:r>
            <a:r>
              <a:rPr lang="zh-CN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的大小为 </a:t>
            </a:r>
            <a:r>
              <a:rPr lang="zh-CN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重建开运算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定义为： </a:t>
            </a:r>
            <a:r>
              <a:rPr lang="zh-CN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F 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的大小为</a:t>
            </a:r>
            <a:r>
              <a:rPr lang="zh-CN" alt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zh-CN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n 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的腐蚀相对于 </a:t>
            </a:r>
            <a:r>
              <a:rPr lang="zh-CN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F 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的膨胀重建，即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p:pic>
        <p:nvPicPr>
          <p:cNvPr id="100357" name="图片 9">
            <a:extLst>
              <a:ext uri="{FF2B5EF4-FFF2-40B4-BE49-F238E27FC236}">
                <a16:creationId xmlns:a16="http://schemas.microsoft.com/office/drawing/2014/main" id="{42D8B9BB-22B4-404F-8745-A921D2928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025" y="3078163"/>
            <a:ext cx="4625975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8" name="文本框 10">
            <a:extLst>
              <a:ext uri="{FF2B5EF4-FFF2-40B4-BE49-F238E27FC236}">
                <a16:creationId xmlns:a16="http://schemas.microsoft.com/office/drawing/2014/main" id="{4E27E71E-30BA-400C-9145-155398218D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9788" y="4565650"/>
            <a:ext cx="49101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latin typeface="Tahoma" panose="020B0604030504040204" pitchFamily="34" charset="0"/>
              </a:rPr>
              <a:t>其中               表示</a:t>
            </a:r>
            <a:r>
              <a:rPr kumimoji="1" lang="en-U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对</a:t>
            </a:r>
            <a:r>
              <a:rPr kumimoji="1" lang="en-U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kumimoji="1" lang="en-U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次腐蚀</a:t>
            </a:r>
          </a:p>
        </p:txBody>
      </p:sp>
      <p:pic>
        <p:nvPicPr>
          <p:cNvPr id="100359" name="图片 11">
            <a:extLst>
              <a:ext uri="{FF2B5EF4-FFF2-40B4-BE49-F238E27FC236}">
                <a16:creationId xmlns:a16="http://schemas.microsoft.com/office/drawing/2014/main" id="{0767C1E8-F7EF-4AD3-9969-05B5AADDC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300" y="4594225"/>
            <a:ext cx="11938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0360" name="组合 12">
            <a:extLst>
              <a:ext uri="{FF2B5EF4-FFF2-40B4-BE49-F238E27FC236}">
                <a16:creationId xmlns:a16="http://schemas.microsoft.com/office/drawing/2014/main" id="{61C1648B-AD85-4E14-BE13-484DF838A073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100362" name="文本框 13">
              <a:extLst>
                <a:ext uri="{FF2B5EF4-FFF2-40B4-BE49-F238E27FC236}">
                  <a16:creationId xmlns:a16="http://schemas.microsoft.com/office/drawing/2014/main" id="{4B4B5CF3-C30A-4102-A063-2D9ADC2808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100363" name="直线连接符 14">
              <a:extLst>
                <a:ext uri="{FF2B5EF4-FFF2-40B4-BE49-F238E27FC236}">
                  <a16:creationId xmlns:a16="http://schemas.microsoft.com/office/drawing/2014/main" id="{0FA39F3E-E513-4CB6-96BC-F7A8500D489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00361" name="直线连接符 15">
            <a:extLst>
              <a:ext uri="{FF2B5EF4-FFF2-40B4-BE49-F238E27FC236}">
                <a16:creationId xmlns:a16="http://schemas.microsoft.com/office/drawing/2014/main" id="{E02E644A-13FA-4D9A-A62A-7FD88FBF8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225" y="919163"/>
            <a:ext cx="843915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Number Placeholder 5">
            <a:extLst>
              <a:ext uri="{FF2B5EF4-FFF2-40B4-BE49-F238E27FC236}">
                <a16:creationId xmlns:a16="http://schemas.microsoft.com/office/drawing/2014/main" id="{FEC01666-6FA4-4A4C-BB0F-41407E1308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2C7A915-788D-4086-A46D-4CB53909798B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pic>
        <p:nvPicPr>
          <p:cNvPr id="101381" name="Picture 4">
            <a:extLst>
              <a:ext uri="{FF2B5EF4-FFF2-40B4-BE49-F238E27FC236}">
                <a16:creationId xmlns:a16="http://schemas.microsoft.com/office/drawing/2014/main" id="{BC05E566-1F65-43FE-9BAF-CB7CDE62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1193800"/>
            <a:ext cx="8316913" cy="389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2" name="Picture 5">
            <a:extLst>
              <a:ext uri="{FF2B5EF4-FFF2-40B4-BE49-F238E27FC236}">
                <a16:creationId xmlns:a16="http://schemas.microsoft.com/office/drawing/2014/main" id="{C4D1EE8E-7D46-4865-9002-CEEB091E7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720"/>
          <a:stretch>
            <a:fillRect/>
          </a:stretch>
        </p:blipFill>
        <p:spPr bwMode="auto">
          <a:xfrm>
            <a:off x="403225" y="5168900"/>
            <a:ext cx="7094538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85" name="文本框 4">
            <a:extLst>
              <a:ext uri="{FF2B5EF4-FFF2-40B4-BE49-F238E27FC236}">
                <a16:creationId xmlns:a16="http://schemas.microsoft.com/office/drawing/2014/main" id="{D13E3AA1-713D-4E04-B72B-0E20438B1E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1901" y="5141913"/>
            <a:ext cx="7610474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Tahoma" panose="020B0604030504040204" pitchFamily="34" charset="0"/>
              </a:rPr>
              <a:t>图：</a:t>
            </a:r>
            <a:r>
              <a:rPr lang="en-US" altLang="zh-CN" sz="1600">
                <a:latin typeface="Tahoma" panose="020B0604030504040204" pitchFamily="34" charset="0"/>
              </a:rPr>
              <a:t>(</a:t>
            </a:r>
            <a:r>
              <a:rPr lang="zh-CN" altLang="zh-CN" sz="1600">
                <a:latin typeface="Tahoma" panose="020B0604030504040204" pitchFamily="34" charset="0"/>
              </a:rPr>
              <a:t>a)</a:t>
            </a:r>
            <a:r>
              <a:rPr lang="zh-CN" altLang="en-US" sz="1600">
                <a:latin typeface="Tahoma" panose="020B0604030504040204" pitchFamily="34" charset="0"/>
              </a:rPr>
              <a:t>大小为</a:t>
            </a:r>
            <a:r>
              <a:rPr lang="en-US" altLang="zh-CN" sz="1600">
                <a:latin typeface="Tahoma" panose="020B0604030504040204" pitchFamily="34" charset="0"/>
              </a:rPr>
              <a:t>918</a:t>
            </a:r>
            <a:r>
              <a:rPr lang="zh-CN" altLang="zh-CN" sz="1600">
                <a:latin typeface="Tahoma" panose="020B0604030504040204" pitchFamily="34" charset="0"/>
              </a:rPr>
              <a:t>x2018</a:t>
            </a:r>
            <a:r>
              <a:rPr lang="zh-CN" altLang="en-US" sz="1600">
                <a:latin typeface="Tahoma" panose="020B0604030504040204" pitchFamily="34" charset="0"/>
              </a:rPr>
              <a:t>像素的文本图像，高字符的平均高度约为</a:t>
            </a:r>
            <a:r>
              <a:rPr lang="en-US" altLang="zh-CN" sz="1600">
                <a:latin typeface="Tahoma" panose="020B0604030504040204" pitchFamily="34" charset="0"/>
              </a:rPr>
              <a:t>51</a:t>
            </a:r>
            <a:r>
              <a:rPr lang="zh-CN" altLang="en-US" sz="1600">
                <a:latin typeface="Tahoma" panose="020B0604030504040204" pitchFamily="34" charset="0"/>
              </a:rPr>
              <a:t>像素；</a:t>
            </a:r>
            <a:r>
              <a:rPr lang="en-US" altLang="zh-CN" sz="1600">
                <a:latin typeface="Tahoma" panose="020B0604030504040204" pitchFamily="34" charset="0"/>
              </a:rPr>
              <a:t>(</a:t>
            </a:r>
            <a:r>
              <a:rPr lang="zh-CN" altLang="zh-CN" sz="1600">
                <a:latin typeface="Tahoma" panose="020B0604030504040204" pitchFamily="34" charset="0"/>
              </a:rPr>
              <a:t>b)</a:t>
            </a:r>
            <a:r>
              <a:rPr lang="zh-CN" altLang="en-US" sz="1600">
                <a:latin typeface="Tahoma" panose="020B0604030504040204" pitchFamily="34" charset="0"/>
              </a:rPr>
              <a:t>使用大小为</a:t>
            </a:r>
            <a:r>
              <a:rPr lang="en-US" altLang="zh-CN" sz="1600">
                <a:latin typeface="Tahoma" panose="020B0604030504040204" pitchFamily="34" charset="0"/>
              </a:rPr>
              <a:t>51</a:t>
            </a:r>
            <a:r>
              <a:rPr lang="zh-CN" altLang="zh-CN" sz="1600">
                <a:latin typeface="Tahoma" panose="020B0604030504040204" pitchFamily="34" charset="0"/>
              </a:rPr>
              <a:t>x1</a:t>
            </a:r>
            <a:r>
              <a:rPr lang="zh-CN" altLang="en-US" sz="1600">
                <a:latin typeface="Tahoma" panose="020B0604030504040204" pitchFamily="34" charset="0"/>
              </a:rPr>
              <a:t>像素的结构元腐蚀图</a:t>
            </a:r>
            <a:r>
              <a:rPr lang="en-US" altLang="zh-CN" sz="1600">
                <a:latin typeface="Tahoma" panose="020B0604030504040204" pitchFamily="34" charset="0"/>
              </a:rPr>
              <a:t>(</a:t>
            </a:r>
            <a:r>
              <a:rPr lang="zh-CN" altLang="zh-CN" sz="1600">
                <a:latin typeface="Tahoma" panose="020B0604030504040204" pitchFamily="34" charset="0"/>
              </a:rPr>
              <a:t>a)</a:t>
            </a:r>
            <a:r>
              <a:rPr lang="zh-CN" altLang="en-US" sz="1600">
                <a:latin typeface="Tahoma" panose="020B0604030504040204" pitchFamily="34" charset="0"/>
              </a:rPr>
              <a:t>后的结果；</a:t>
            </a:r>
            <a:r>
              <a:rPr lang="en-US" altLang="zh-CN" sz="1600">
                <a:latin typeface="Tahoma" panose="020B0604030504040204" pitchFamily="34" charset="0"/>
              </a:rPr>
              <a:t>(</a:t>
            </a:r>
            <a:r>
              <a:rPr lang="zh-CN" altLang="zh-CN" sz="1600">
                <a:latin typeface="Tahoma" panose="020B0604030504040204" pitchFamily="34" charset="0"/>
              </a:rPr>
              <a:t>c)</a:t>
            </a:r>
            <a:r>
              <a:rPr lang="zh-CN" altLang="en-US" sz="1600">
                <a:latin typeface="Tahoma" panose="020B0604030504040204" pitchFamily="34" charset="0"/>
              </a:rPr>
              <a:t>使用同一个结构元对</a:t>
            </a:r>
            <a:r>
              <a:rPr lang="en-US" altLang="zh-CN" sz="1600">
                <a:latin typeface="Tahoma" panose="020B0604030504040204" pitchFamily="34" charset="0"/>
              </a:rPr>
              <a:t>(</a:t>
            </a:r>
            <a:r>
              <a:rPr lang="zh-CN" altLang="zh-CN" sz="1600">
                <a:latin typeface="Tahoma" panose="020B0604030504040204" pitchFamily="34" charset="0"/>
              </a:rPr>
              <a:t>a)</a:t>
            </a:r>
            <a:r>
              <a:rPr lang="zh-CN" altLang="en-US" sz="1600">
                <a:latin typeface="Tahoma" panose="020B0604030504040204" pitchFamily="34" charset="0"/>
              </a:rPr>
              <a:t>开运算后的结果；</a:t>
            </a:r>
            <a:r>
              <a:rPr lang="en-US" altLang="zh-CN" sz="1600">
                <a:latin typeface="Tahoma" panose="020B0604030504040204" pitchFamily="34" charset="0"/>
              </a:rPr>
              <a:t>(</a:t>
            </a:r>
            <a:r>
              <a:rPr lang="zh-CN" altLang="zh-CN" sz="1600">
                <a:latin typeface="Tahoma" panose="020B0604030504040204" pitchFamily="34" charset="0"/>
              </a:rPr>
              <a:t>d)</a:t>
            </a:r>
            <a:r>
              <a:rPr lang="zh-CN" altLang="en-US" sz="1600">
                <a:latin typeface="Tahoma" panose="020B0604030504040204" pitchFamily="34" charset="0"/>
              </a:rPr>
              <a:t>重建开运算后的结果。</a:t>
            </a:r>
            <a:endParaRPr kumimoji="1" lang="zh-CN" altLang="en-US" sz="1600">
              <a:latin typeface="Tahoma" panose="020B0604030504040204" pitchFamily="34" charset="0"/>
            </a:endParaRPr>
          </a:p>
        </p:txBody>
      </p:sp>
      <p:grpSp>
        <p:nvGrpSpPr>
          <p:cNvPr id="101386" name="组合 16">
            <a:extLst>
              <a:ext uri="{FF2B5EF4-FFF2-40B4-BE49-F238E27FC236}">
                <a16:creationId xmlns:a16="http://schemas.microsoft.com/office/drawing/2014/main" id="{597A21B8-08F4-4188-9040-BDC64CD3C8CD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101389" name="文本框 17">
              <a:extLst>
                <a:ext uri="{FF2B5EF4-FFF2-40B4-BE49-F238E27FC236}">
                  <a16:creationId xmlns:a16="http://schemas.microsoft.com/office/drawing/2014/main" id="{02F458F0-7CAB-4DB2-AD45-0464C351B1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101390" name="直线连接符 18">
              <a:extLst>
                <a:ext uri="{FF2B5EF4-FFF2-40B4-BE49-F238E27FC236}">
                  <a16:creationId xmlns:a16="http://schemas.microsoft.com/office/drawing/2014/main" id="{961E3131-5C08-4512-A45D-5E9192A44AB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01387" name="直线连接符 19">
            <a:extLst>
              <a:ext uri="{FF2B5EF4-FFF2-40B4-BE49-F238E27FC236}">
                <a16:creationId xmlns:a16="http://schemas.microsoft.com/office/drawing/2014/main" id="{39CDAEAB-46B1-4E83-A407-647615541E6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225" y="919163"/>
            <a:ext cx="843915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Number Placeholder 6">
            <a:extLst>
              <a:ext uri="{FF2B5EF4-FFF2-40B4-BE49-F238E27FC236}">
                <a16:creationId xmlns:a16="http://schemas.microsoft.com/office/drawing/2014/main" id="{58EC4550-CA19-4F69-A2E4-9D6D4A699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D0332AA-284B-447F-8D66-2B9C2457594D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627714" name="Rectangle 2">
            <a:extLst>
              <a:ext uri="{FF2B5EF4-FFF2-40B4-BE49-F238E27FC236}">
                <a16:creationId xmlns:a16="http://schemas.microsoft.com/office/drawing/2014/main" id="{4D9BD752-757B-4973-8C9C-61D34B3F7D93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50800"/>
            <a:ext cx="854075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3200"/>
              <a:t>3. </a:t>
            </a:r>
            <a:r>
              <a:rPr lang="zh-CN" altLang="en-US" sz="3200"/>
              <a:t>应用</a:t>
            </a:r>
            <a:r>
              <a:rPr lang="en-US" altLang="zh-CN" sz="3200"/>
              <a:t>-</a:t>
            </a:r>
            <a:r>
              <a:rPr lang="zh-CN" altLang="en-US" sz="3200"/>
              <a:t>填充</a:t>
            </a:r>
            <a:r>
              <a:rPr lang="zh-CN" altLang="en-US" sz="3200" dirty="0"/>
              <a:t>空洞</a:t>
            </a:r>
          </a:p>
        </p:txBody>
      </p:sp>
      <p:sp>
        <p:nvSpPr>
          <p:cNvPr id="102404" name="文本框 1">
            <a:extLst>
              <a:ext uri="{FF2B5EF4-FFF2-40B4-BE49-F238E27FC236}">
                <a16:creationId xmlns:a16="http://schemas.microsoft.com/office/drawing/2014/main" id="{5345F8F6-BCBD-425D-9975-1E4535A2FB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463" y="1454150"/>
            <a:ext cx="8316911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indent="-342900">
              <a:spcBef>
                <a:spcPct val="0"/>
              </a:spcBef>
              <a:buClrTx/>
              <a:buSzTx/>
              <a:buFont typeface="Wingdings" panose="05000000000000000000" pitchFamily="2" charset="2"/>
              <a:buChar char="n"/>
            </a:pP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令 </a:t>
            </a:r>
            <a:r>
              <a:rPr kumimoji="1" lang="zh-CN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zh-CN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1" lang="zh-CN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r>
              <a:rPr kumimoji="1"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表示一幅二值图像，我们构造一个标记图像 </a:t>
            </a:r>
            <a:r>
              <a:rPr kumimoji="1" lang="zh-CN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：除了图像边界上被设置为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1-</a:t>
            </a:r>
            <a:r>
              <a:rPr kumimoji="1" lang="zh-CN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en-U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它在其他地方都是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。即：</a:t>
            </a:r>
          </a:p>
        </p:txBody>
      </p:sp>
      <p:grpSp>
        <p:nvGrpSpPr>
          <p:cNvPr id="102405" name="组合 6">
            <a:extLst>
              <a:ext uri="{FF2B5EF4-FFF2-40B4-BE49-F238E27FC236}">
                <a16:creationId xmlns:a16="http://schemas.microsoft.com/office/drawing/2014/main" id="{CF65DAAD-2851-46CD-A530-3D4B20FB41F8}"/>
              </a:ext>
            </a:extLst>
          </p:cNvPr>
          <p:cNvGrpSpPr>
            <a:grpSpLocks/>
          </p:cNvGrpSpPr>
          <p:nvPr/>
        </p:nvGrpSpPr>
        <p:grpSpPr bwMode="auto">
          <a:xfrm>
            <a:off x="1574800" y="2967925"/>
            <a:ext cx="5888038" cy="1200150"/>
            <a:chOff x="1574798" y="3003193"/>
            <a:chExt cx="5888692" cy="1200329"/>
          </a:xfrm>
        </p:grpSpPr>
        <p:pic>
          <p:nvPicPr>
            <p:cNvPr id="102411" name="图片 9">
              <a:extLst>
                <a:ext uri="{FF2B5EF4-FFF2-40B4-BE49-F238E27FC236}">
                  <a16:creationId xmlns:a16="http://schemas.microsoft.com/office/drawing/2014/main" id="{6F6DEEA1-0FF7-43A9-BAFC-AE1D24367E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4798" y="3003193"/>
              <a:ext cx="3433853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412" name="文本框 3">
              <a:extLst>
                <a:ext uri="{FF2B5EF4-FFF2-40B4-BE49-F238E27FC236}">
                  <a16:creationId xmlns:a16="http://schemas.microsoft.com/office/drawing/2014/main" id="{6A879AA8-E040-4861-A69C-0D0B88128A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30800" y="3177847"/>
              <a:ext cx="233269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000">
                  <a:latin typeface="Tahoma" panose="020B0604030504040204" pitchFamily="34" charset="0"/>
                </a:rPr>
                <a:t>若</a:t>
              </a:r>
              <a:r>
                <a:rPr kumimoji="1" lang="en-US" altLang="zh-CN" sz="2000">
                  <a:latin typeface="Tahoma" panose="020B0604030504040204" pitchFamily="34" charset="0"/>
                </a:rPr>
                <a:t>(x,y)</a:t>
              </a:r>
              <a:r>
                <a:rPr kumimoji="1" lang="zh-CN" altLang="en-US" sz="2000">
                  <a:latin typeface="Tahoma" panose="020B0604030504040204" pitchFamily="34" charset="0"/>
                </a:rPr>
                <a:t>在</a:t>
              </a:r>
              <a:r>
                <a:rPr kumimoji="1" lang="en-US" altLang="zh-CN" sz="2000">
                  <a:latin typeface="Tahoma" panose="020B0604030504040204" pitchFamily="34" charset="0"/>
                </a:rPr>
                <a:t>f</a:t>
              </a:r>
              <a:r>
                <a:rPr kumimoji="1" lang="zh-CN" altLang="en-US" sz="2000">
                  <a:latin typeface="Tahoma" panose="020B0604030504040204" pitchFamily="34" charset="0"/>
                </a:rPr>
                <a:t>的边界上</a:t>
              </a:r>
            </a:p>
          </p:txBody>
        </p:sp>
        <p:sp>
          <p:nvSpPr>
            <p:cNvPr id="102413" name="文本框 4">
              <a:extLst>
                <a:ext uri="{FF2B5EF4-FFF2-40B4-BE49-F238E27FC236}">
                  <a16:creationId xmlns:a16="http://schemas.microsoft.com/office/drawing/2014/main" id="{1A21382A-E7F6-467C-B61C-C16FC7DAD2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7800" y="3733800"/>
              <a:ext cx="69762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000">
                  <a:latin typeface="Tahoma" panose="020B0604030504040204" pitchFamily="34" charset="0"/>
                </a:rPr>
                <a:t>其他</a:t>
              </a:r>
            </a:p>
          </p:txBody>
        </p:sp>
      </p:grpSp>
      <p:pic>
        <p:nvPicPr>
          <p:cNvPr id="102406" name="图片 5">
            <a:extLst>
              <a:ext uri="{FF2B5EF4-FFF2-40B4-BE49-F238E27FC236}">
                <a16:creationId xmlns:a16="http://schemas.microsoft.com/office/drawing/2014/main" id="{24822349-640C-4321-9637-AAAAF6E55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75" y="4537384"/>
            <a:ext cx="2241550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407" name="组合 14">
            <a:extLst>
              <a:ext uri="{FF2B5EF4-FFF2-40B4-BE49-F238E27FC236}">
                <a16:creationId xmlns:a16="http://schemas.microsoft.com/office/drawing/2014/main" id="{2247DF3B-4246-4234-823C-E925FF28B063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102409" name="文本框 15">
              <a:extLst>
                <a:ext uri="{FF2B5EF4-FFF2-40B4-BE49-F238E27FC236}">
                  <a16:creationId xmlns:a16="http://schemas.microsoft.com/office/drawing/2014/main" id="{9EAB97A5-FD0D-4572-AD88-BDA4589ABB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102410" name="直线连接符 16">
              <a:extLst>
                <a:ext uri="{FF2B5EF4-FFF2-40B4-BE49-F238E27FC236}">
                  <a16:creationId xmlns:a16="http://schemas.microsoft.com/office/drawing/2014/main" id="{E8225CCF-828D-407B-A10A-CDE444479D3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02408" name="直线连接符 17">
            <a:extLst>
              <a:ext uri="{FF2B5EF4-FFF2-40B4-BE49-F238E27FC236}">
                <a16:creationId xmlns:a16="http://schemas.microsoft.com/office/drawing/2014/main" id="{49916764-23A7-4ED9-9102-63BDE2991FA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225" y="919163"/>
            <a:ext cx="843915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Number Placeholder 5">
            <a:extLst>
              <a:ext uri="{FF2B5EF4-FFF2-40B4-BE49-F238E27FC236}">
                <a16:creationId xmlns:a16="http://schemas.microsoft.com/office/drawing/2014/main" id="{C1920BAC-5054-45AD-92B7-1CDC6C0B20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6B81FD1-125B-49DE-B941-1AAAB216DBD1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629762" name="Rectangle 2">
            <a:extLst>
              <a:ext uri="{FF2B5EF4-FFF2-40B4-BE49-F238E27FC236}">
                <a16:creationId xmlns:a16="http://schemas.microsoft.com/office/drawing/2014/main" id="{FA18B17E-1F19-4EE4-A341-BD2EC0D64BB9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146050"/>
            <a:ext cx="8540750" cy="9112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ea typeface="宋体" charset="-122"/>
              </a:rPr>
              <a:t>      </a:t>
            </a:r>
            <a:endParaRPr lang="zh-CN" altLang="zh-CN" dirty="0">
              <a:ea typeface="宋体" charset="-122"/>
            </a:endParaRPr>
          </a:p>
        </p:txBody>
      </p:sp>
      <p:pic>
        <p:nvPicPr>
          <p:cNvPr id="104452" name="Picture 4">
            <a:extLst>
              <a:ext uri="{FF2B5EF4-FFF2-40B4-BE49-F238E27FC236}">
                <a16:creationId xmlns:a16="http://schemas.microsoft.com/office/drawing/2014/main" id="{E5404F6E-8FC3-4FD8-8132-86F8CB0F8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18" y="1361754"/>
            <a:ext cx="7367587" cy="340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5" name="文本框 1">
            <a:extLst>
              <a:ext uri="{FF2B5EF4-FFF2-40B4-BE49-F238E27FC236}">
                <a16:creationId xmlns:a16="http://schemas.microsoft.com/office/drawing/2014/main" id="{97CC0716-E2D5-4AAE-9283-FEC336A356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062" y="5138587"/>
            <a:ext cx="787387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Tahoma" panose="020B0604030504040204" pitchFamily="34" charset="0"/>
              </a:rPr>
              <a:t>图：</a:t>
            </a:r>
            <a:r>
              <a:rPr lang="en-US" altLang="zh-CN" sz="1600">
                <a:latin typeface="Tahoma" panose="020B0604030504040204" pitchFamily="34" charset="0"/>
              </a:rPr>
              <a:t>(</a:t>
            </a:r>
            <a:r>
              <a:rPr lang="zh-CN" altLang="zh-CN" sz="1600">
                <a:latin typeface="Tahoma" panose="020B0604030504040204" pitchFamily="34" charset="0"/>
              </a:rPr>
              <a:t>a)</a:t>
            </a:r>
            <a:r>
              <a:rPr lang="zh-CN" altLang="en-US" sz="1600">
                <a:latin typeface="Tahoma" panose="020B0604030504040204" pitchFamily="34" charset="0"/>
              </a:rPr>
              <a:t>大小为</a:t>
            </a:r>
            <a:r>
              <a:rPr lang="en-US" altLang="zh-CN" sz="1600">
                <a:latin typeface="Tahoma" panose="020B0604030504040204" pitchFamily="34" charset="0"/>
              </a:rPr>
              <a:t>918</a:t>
            </a:r>
            <a:r>
              <a:rPr lang="zh-CN" altLang="zh-CN" sz="1600">
                <a:latin typeface="Tahoma" panose="020B0604030504040204" pitchFamily="34" charset="0"/>
              </a:rPr>
              <a:t>x2018</a:t>
            </a:r>
            <a:r>
              <a:rPr lang="zh-CN" altLang="en-US" sz="1600">
                <a:latin typeface="Tahoma" panose="020B0604030504040204" pitchFamily="34" charset="0"/>
              </a:rPr>
              <a:t>像素的文本图像；</a:t>
            </a:r>
            <a:r>
              <a:rPr lang="en-US" altLang="zh-CN" sz="1600">
                <a:latin typeface="Tahoma" panose="020B0604030504040204" pitchFamily="34" charset="0"/>
              </a:rPr>
              <a:t>(</a:t>
            </a:r>
            <a:r>
              <a:rPr lang="zh-CN" altLang="zh-CN" sz="1600">
                <a:latin typeface="Tahoma" panose="020B0604030504040204" pitchFamily="34" charset="0"/>
              </a:rPr>
              <a:t>b)</a:t>
            </a:r>
            <a:r>
              <a:rPr lang="zh-CN" altLang="en-US" sz="1600">
                <a:latin typeface="Tahoma" panose="020B0604030504040204" pitchFamily="34" charset="0"/>
              </a:rPr>
              <a:t>用作模板图像的</a:t>
            </a:r>
            <a:r>
              <a:rPr lang="en-US" altLang="zh-CN" sz="1600">
                <a:latin typeface="Tahoma" panose="020B0604030504040204" pitchFamily="34" charset="0"/>
              </a:rPr>
              <a:t>(</a:t>
            </a:r>
            <a:r>
              <a:rPr lang="zh-CN" altLang="zh-CN" sz="1600">
                <a:latin typeface="Tahoma" panose="020B0604030504040204" pitchFamily="34" charset="0"/>
              </a:rPr>
              <a:t>a)</a:t>
            </a:r>
            <a:r>
              <a:rPr lang="zh-CN" altLang="en-US" sz="1600">
                <a:latin typeface="Tahoma" panose="020B0604030504040204" pitchFamily="34" charset="0"/>
              </a:rPr>
              <a:t>补集；</a:t>
            </a:r>
            <a:r>
              <a:rPr lang="en-US" altLang="zh-CN" sz="1600">
                <a:latin typeface="Tahoma" panose="020B0604030504040204" pitchFamily="34" charset="0"/>
              </a:rPr>
              <a:t>(</a:t>
            </a:r>
            <a:r>
              <a:rPr lang="zh-CN" altLang="zh-CN" sz="1600">
                <a:latin typeface="Tahoma" panose="020B0604030504040204" pitchFamily="34" charset="0"/>
              </a:rPr>
              <a:t>c)</a:t>
            </a:r>
            <a:r>
              <a:rPr lang="zh-CN" altLang="en-US" sz="1600">
                <a:latin typeface="Tahoma" panose="020B0604030504040204" pitchFamily="34" charset="0"/>
              </a:rPr>
              <a:t>标记图像；</a:t>
            </a:r>
            <a:r>
              <a:rPr lang="en-US" altLang="zh-CN" sz="1600">
                <a:latin typeface="Tahoma" panose="020B0604030504040204" pitchFamily="34" charset="0"/>
              </a:rPr>
              <a:t>(</a:t>
            </a:r>
            <a:r>
              <a:rPr lang="zh-CN" altLang="zh-CN" sz="1600">
                <a:latin typeface="Tahoma" panose="020B0604030504040204" pitchFamily="34" charset="0"/>
              </a:rPr>
              <a:t>d)</a:t>
            </a:r>
            <a:r>
              <a:rPr lang="zh-CN" altLang="en-US" sz="1600">
                <a:latin typeface="Tahoma" panose="020B0604030504040204" pitchFamily="34" charset="0"/>
              </a:rPr>
              <a:t> 填充孔洞的结果</a:t>
            </a:r>
            <a:endParaRPr kumimoji="1" lang="zh-CN" altLang="en-US" sz="1600">
              <a:latin typeface="Tahoma" panose="020B0604030504040204" pitchFamily="34" charset="0"/>
            </a:endParaRPr>
          </a:p>
        </p:txBody>
      </p:sp>
      <p:grpSp>
        <p:nvGrpSpPr>
          <p:cNvPr id="104456" name="组合 13">
            <a:extLst>
              <a:ext uri="{FF2B5EF4-FFF2-40B4-BE49-F238E27FC236}">
                <a16:creationId xmlns:a16="http://schemas.microsoft.com/office/drawing/2014/main" id="{BC442652-731E-4B53-AE63-90AF8F3325F1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104458" name="文本框 14">
              <a:extLst>
                <a:ext uri="{FF2B5EF4-FFF2-40B4-BE49-F238E27FC236}">
                  <a16:creationId xmlns:a16="http://schemas.microsoft.com/office/drawing/2014/main" id="{DB90E9B2-C023-4C2E-A6E5-0D77D0F5D0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104459" name="直线连接符 15">
              <a:extLst>
                <a:ext uri="{FF2B5EF4-FFF2-40B4-BE49-F238E27FC236}">
                  <a16:creationId xmlns:a16="http://schemas.microsoft.com/office/drawing/2014/main" id="{C847D32A-AFBB-4B84-801A-7CFC29F6A29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04457" name="直线连接符 16">
            <a:extLst>
              <a:ext uri="{FF2B5EF4-FFF2-40B4-BE49-F238E27FC236}">
                <a16:creationId xmlns:a16="http://schemas.microsoft.com/office/drawing/2014/main" id="{F0BBCDBD-3EE2-4AF1-8A9F-D02507CCC24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225" y="919163"/>
            <a:ext cx="843915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1CEF3250-B2EE-4ECC-B328-FE3B76595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008" y="1396471"/>
            <a:ext cx="50482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Number Placeholder 6">
            <a:extLst>
              <a:ext uri="{FF2B5EF4-FFF2-40B4-BE49-F238E27FC236}">
                <a16:creationId xmlns:a16="http://schemas.microsoft.com/office/drawing/2014/main" id="{4CF83741-550B-436F-BFA5-5435350BB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E5C5C68-B051-4B8F-9BE8-EB443C59EC0D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631810" name="Rectangle 2">
            <a:extLst>
              <a:ext uri="{FF2B5EF4-FFF2-40B4-BE49-F238E27FC236}">
                <a16:creationId xmlns:a16="http://schemas.microsoft.com/office/drawing/2014/main" id="{B8E1CF3A-43BA-4B7B-8A7A-4EC370099979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12738" y="61913"/>
            <a:ext cx="854075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3200"/>
              <a:t>3. </a:t>
            </a:r>
            <a:r>
              <a:rPr lang="zh-CN" altLang="en-US" sz="3200"/>
              <a:t>应用</a:t>
            </a:r>
            <a:r>
              <a:rPr lang="en-US" altLang="zh-CN" sz="3200"/>
              <a:t>-</a:t>
            </a:r>
            <a:r>
              <a:rPr lang="zh-CN" altLang="en-US" sz="3200"/>
              <a:t>清除边界</a:t>
            </a:r>
          </a:p>
        </p:txBody>
      </p:sp>
      <p:sp>
        <p:nvSpPr>
          <p:cNvPr id="105477" name="文本框 3">
            <a:extLst>
              <a:ext uri="{FF2B5EF4-FFF2-40B4-BE49-F238E27FC236}">
                <a16:creationId xmlns:a16="http://schemas.microsoft.com/office/drawing/2014/main" id="{A1BE5C99-A4A3-4598-8D12-8A4655D198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225" y="1587399"/>
            <a:ext cx="78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indent="-342900">
              <a:spcBef>
                <a:spcPct val="0"/>
              </a:spcBef>
              <a:buClrTx/>
              <a:buSzTx/>
              <a:buFont typeface="Wingdings" panose="05000000000000000000" pitchFamily="2" charset="2"/>
              <a:buChar char="n"/>
            </a:pPr>
            <a:r>
              <a:rPr lang="zh-CN" altLang="en-US" sz="240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</a:rPr>
              <a:t>原始图像被用作模板</a:t>
            </a:r>
            <a:r>
              <a:rPr lang="zh-CN" altLang="en-US" sz="2400">
                <a:latin typeface="Tahoma" panose="020B0604030504040204" pitchFamily="34" charset="0"/>
              </a:rPr>
              <a:t>，同时，使用下述的标记图像：</a:t>
            </a:r>
          </a:p>
        </p:txBody>
      </p:sp>
      <p:grpSp>
        <p:nvGrpSpPr>
          <p:cNvPr id="105478" name="组合 4">
            <a:extLst>
              <a:ext uri="{FF2B5EF4-FFF2-40B4-BE49-F238E27FC236}">
                <a16:creationId xmlns:a16="http://schemas.microsoft.com/office/drawing/2014/main" id="{D73503B6-7CE9-40C1-9643-9D05FC2A74EC}"/>
              </a:ext>
            </a:extLst>
          </p:cNvPr>
          <p:cNvGrpSpPr>
            <a:grpSpLocks/>
          </p:cNvGrpSpPr>
          <p:nvPr/>
        </p:nvGrpSpPr>
        <p:grpSpPr bwMode="auto">
          <a:xfrm>
            <a:off x="4734296" y="3066291"/>
            <a:ext cx="2332038" cy="955675"/>
            <a:chOff x="5130800" y="3177847"/>
            <a:chExt cx="2332690" cy="956063"/>
          </a:xfrm>
        </p:grpSpPr>
        <p:sp>
          <p:nvSpPr>
            <p:cNvPr id="105484" name="文本框 9">
              <a:extLst>
                <a:ext uri="{FF2B5EF4-FFF2-40B4-BE49-F238E27FC236}">
                  <a16:creationId xmlns:a16="http://schemas.microsoft.com/office/drawing/2014/main" id="{C5690EBF-D733-44C7-983A-1EC08E3586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30800" y="3177847"/>
              <a:ext cx="233269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000">
                  <a:latin typeface="Tahoma" panose="020B0604030504040204" pitchFamily="34" charset="0"/>
                </a:rPr>
                <a:t>若</a:t>
              </a:r>
              <a:r>
                <a:rPr kumimoji="1" lang="en-US" altLang="zh-CN" sz="2000">
                  <a:latin typeface="Tahoma" panose="020B0604030504040204" pitchFamily="34" charset="0"/>
                </a:rPr>
                <a:t>(x,y)</a:t>
              </a:r>
              <a:r>
                <a:rPr kumimoji="1" lang="zh-CN" altLang="en-US" sz="2000">
                  <a:latin typeface="Tahoma" panose="020B0604030504040204" pitchFamily="34" charset="0"/>
                </a:rPr>
                <a:t>在</a:t>
              </a:r>
              <a:r>
                <a:rPr kumimoji="1" lang="en-US" altLang="zh-CN" sz="2000">
                  <a:latin typeface="Tahoma" panose="020B0604030504040204" pitchFamily="34" charset="0"/>
                </a:rPr>
                <a:t>f</a:t>
              </a:r>
              <a:r>
                <a:rPr kumimoji="1" lang="zh-CN" altLang="en-US" sz="2000">
                  <a:latin typeface="Tahoma" panose="020B0604030504040204" pitchFamily="34" charset="0"/>
                </a:rPr>
                <a:t>的边界上</a:t>
              </a:r>
            </a:p>
          </p:txBody>
        </p:sp>
        <p:sp>
          <p:nvSpPr>
            <p:cNvPr id="105485" name="文本框 10">
              <a:extLst>
                <a:ext uri="{FF2B5EF4-FFF2-40B4-BE49-F238E27FC236}">
                  <a16:creationId xmlns:a16="http://schemas.microsoft.com/office/drawing/2014/main" id="{F1B85281-E30C-42AF-8481-AC82141872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7800" y="3733800"/>
              <a:ext cx="69762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000">
                  <a:latin typeface="Tahoma" panose="020B0604030504040204" pitchFamily="34" charset="0"/>
                </a:rPr>
                <a:t>其他</a:t>
              </a:r>
            </a:p>
          </p:txBody>
        </p:sp>
      </p:grpSp>
      <p:pic>
        <p:nvPicPr>
          <p:cNvPr id="105479" name="图片 5">
            <a:extLst>
              <a:ext uri="{FF2B5EF4-FFF2-40B4-BE49-F238E27FC236}">
                <a16:creationId xmlns:a16="http://schemas.microsoft.com/office/drawing/2014/main" id="{462DB82D-37BE-4CE8-BA76-F62E073AD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659" y="3013903"/>
            <a:ext cx="2952750" cy="187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5480" name="组合 14">
            <a:extLst>
              <a:ext uri="{FF2B5EF4-FFF2-40B4-BE49-F238E27FC236}">
                <a16:creationId xmlns:a16="http://schemas.microsoft.com/office/drawing/2014/main" id="{404D2489-3408-486F-BCC2-13F75958D580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105482" name="文本框 15">
              <a:extLst>
                <a:ext uri="{FF2B5EF4-FFF2-40B4-BE49-F238E27FC236}">
                  <a16:creationId xmlns:a16="http://schemas.microsoft.com/office/drawing/2014/main" id="{71DE4B1A-9A00-4121-B980-B32986A604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105483" name="直线连接符 16">
              <a:extLst>
                <a:ext uri="{FF2B5EF4-FFF2-40B4-BE49-F238E27FC236}">
                  <a16:creationId xmlns:a16="http://schemas.microsoft.com/office/drawing/2014/main" id="{2C4A1DDC-D42C-4118-9AAD-613CE3F79A5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05481" name="直线连接符 17">
            <a:extLst>
              <a:ext uri="{FF2B5EF4-FFF2-40B4-BE49-F238E27FC236}">
                <a16:creationId xmlns:a16="http://schemas.microsoft.com/office/drawing/2014/main" id="{6FA0D427-12ED-4D6D-A488-29C7DC52505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225" y="919163"/>
            <a:ext cx="843915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6">
            <a:extLst>
              <a:ext uri="{FF2B5EF4-FFF2-40B4-BE49-F238E27FC236}">
                <a16:creationId xmlns:a16="http://schemas.microsoft.com/office/drawing/2014/main" id="{428D22E1-9893-4FC3-80A9-6A79FABD9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227A489-952D-4514-B5B8-A56CCC51B84A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D6883B17-C99E-4DE2-BF13-F935D03E6065}"/>
              </a:ext>
            </a:extLst>
          </p:cNvPr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347872" y="1194373"/>
            <a:ext cx="8549856" cy="4672013"/>
          </a:xfrm>
        </p:spPr>
        <p:txBody>
          <a:bodyPr/>
          <a:lstStyle/>
          <a:p>
            <a:pPr eaLnBrk="1" hangingPunct="1"/>
            <a:r>
              <a:rPr lang="zh-CN" altLang="en-US" sz="2400" b="1">
                <a:effectLst/>
              </a:rPr>
              <a:t>结构元</a:t>
            </a:r>
            <a:r>
              <a:rPr lang="en-US" altLang="en-US" sz="2400" b="1">
                <a:effectLst/>
              </a:rPr>
              <a:t>(SE)</a:t>
            </a:r>
            <a:r>
              <a:rPr lang="en-US" altLang="zh-CN" sz="2000">
                <a:effectLst/>
              </a:rPr>
              <a:t>	</a:t>
            </a:r>
            <a:r>
              <a:rPr lang="zh-CN" altLang="en-US" sz="2000">
                <a:effectLst/>
              </a:rPr>
              <a:t>：用于探测正在研究的图像，以获取感兴趣的小集合。</a:t>
            </a:r>
            <a:endParaRPr lang="en-US" altLang="en-US" sz="2000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000">
              <a:effectLst/>
            </a:endParaRPr>
          </a:p>
        </p:txBody>
      </p:sp>
      <p:cxnSp>
        <p:nvCxnSpPr>
          <p:cNvPr id="23556" name="直线连接符 9">
            <a:extLst>
              <a:ext uri="{FF2B5EF4-FFF2-40B4-BE49-F238E27FC236}">
                <a16:creationId xmlns:a16="http://schemas.microsoft.com/office/drawing/2014/main" id="{56A810FA-4150-4996-982D-58D0A998584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225" y="919163"/>
            <a:ext cx="843915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3557" name="组合 13">
            <a:extLst>
              <a:ext uri="{FF2B5EF4-FFF2-40B4-BE49-F238E27FC236}">
                <a16:creationId xmlns:a16="http://schemas.microsoft.com/office/drawing/2014/main" id="{0407CF55-F5EB-492C-B394-D89E2CD7FC96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23559" name="文本框 14">
              <a:extLst>
                <a:ext uri="{FF2B5EF4-FFF2-40B4-BE49-F238E27FC236}">
                  <a16:creationId xmlns:a16="http://schemas.microsoft.com/office/drawing/2014/main" id="{2017FBA5-FA71-497A-9151-1E654F35AC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23560" name="直线连接符 15">
              <a:extLst>
                <a:ext uri="{FF2B5EF4-FFF2-40B4-BE49-F238E27FC236}">
                  <a16:creationId xmlns:a16="http://schemas.microsoft.com/office/drawing/2014/main" id="{48EE5993-DD26-4C8E-B439-2DF1F2BB227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8" name="Rectangle 2">
            <a:extLst>
              <a:ext uri="{FF2B5EF4-FFF2-40B4-BE49-F238E27FC236}">
                <a16:creationId xmlns:a16="http://schemas.microsoft.com/office/drawing/2014/main" id="{AA91BA38-CDCB-47C9-B254-88B781C0028B}"/>
              </a:ext>
            </a:extLst>
          </p:cNvPr>
          <p:cNvSpPr txBox="1">
            <a:spLocks noRot="1" noChangeArrowheads="1"/>
          </p:cNvSpPr>
          <p:nvPr/>
        </p:nvSpPr>
        <p:spPr bwMode="auto">
          <a:xfrm>
            <a:off x="403225" y="204788"/>
            <a:ext cx="4638675" cy="7905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800" b="1">
                <a:solidFill>
                  <a:srgbClr val="9967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结构元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CCE16D0-1F8C-4C19-BFDD-55BAB777B1BA}"/>
              </a:ext>
            </a:extLst>
          </p:cNvPr>
          <p:cNvSpPr/>
          <p:nvPr/>
        </p:nvSpPr>
        <p:spPr bwMode="auto">
          <a:xfrm>
            <a:off x="138906" y="4375736"/>
            <a:ext cx="8866187" cy="243167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7ED50F97-8807-4848-B352-8B88EAC99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63" y="2129376"/>
            <a:ext cx="5640387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AutoShape 8">
            <a:extLst>
              <a:ext uri="{FF2B5EF4-FFF2-40B4-BE49-F238E27FC236}">
                <a16:creationId xmlns:a16="http://schemas.microsoft.com/office/drawing/2014/main" id="{773863A2-CEB2-4C6D-B595-4CA0E5285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107401"/>
            <a:ext cx="1306513" cy="668337"/>
          </a:xfrm>
          <a:prstGeom prst="wedgeRoundRectCallout">
            <a:avLst>
              <a:gd name="adj1" fmla="val 69806"/>
              <a:gd name="adj2" fmla="val -185866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origin</a:t>
            </a:r>
          </a:p>
        </p:txBody>
      </p:sp>
      <p:sp>
        <p:nvSpPr>
          <p:cNvPr id="11" name="文本框 1">
            <a:extLst>
              <a:ext uri="{FF2B5EF4-FFF2-40B4-BE49-F238E27FC236}">
                <a16:creationId xmlns:a16="http://schemas.microsoft.com/office/drawing/2014/main" id="{039BFD55-F1EF-4E1E-A078-4B3A083312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2751676"/>
            <a:ext cx="2590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>
                <a:latin typeface="Tahoma" panose="020B0604030504040204" pitchFamily="34" charset="0"/>
              </a:rPr>
              <a:t>第一行：结构元的示例</a:t>
            </a:r>
          </a:p>
        </p:txBody>
      </p:sp>
      <p:sp>
        <p:nvSpPr>
          <p:cNvPr id="12" name="文本框 2">
            <a:extLst>
              <a:ext uri="{FF2B5EF4-FFF2-40B4-BE49-F238E27FC236}">
                <a16:creationId xmlns:a16="http://schemas.microsoft.com/office/drawing/2014/main" id="{93275B90-75DB-45BA-8CEF-14A27E3C03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6850" y="4559838"/>
            <a:ext cx="249666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>
                <a:latin typeface="Tahoma" panose="020B0604030504040204" pitchFamily="34" charset="0"/>
              </a:rPr>
              <a:t>第二行：将结构元转化为矩阵。点表示的是结构元的中心。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Number Placeholder 5">
            <a:extLst>
              <a:ext uri="{FF2B5EF4-FFF2-40B4-BE49-F238E27FC236}">
                <a16:creationId xmlns:a16="http://schemas.microsoft.com/office/drawing/2014/main" id="{32714547-5110-4EA7-8066-B5C1C1CF0D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9FAF51C-0824-4DEF-8FAA-D603A1478B4E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pic>
        <p:nvPicPr>
          <p:cNvPr id="106499" name="Picture 4">
            <a:extLst>
              <a:ext uri="{FF2B5EF4-FFF2-40B4-BE49-F238E27FC236}">
                <a16:creationId xmlns:a16="http://schemas.microsoft.com/office/drawing/2014/main" id="{52A9ECB7-2CD3-4B31-8407-0C9894FAD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1136650"/>
            <a:ext cx="7367587" cy="340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0" name="Picture 6">
            <a:extLst>
              <a:ext uri="{FF2B5EF4-FFF2-40B4-BE49-F238E27FC236}">
                <a16:creationId xmlns:a16="http://schemas.microsoft.com/office/drawing/2014/main" id="{8F4E0752-784E-4889-87E7-DF162AABF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027"/>
          <a:stretch>
            <a:fillRect/>
          </a:stretch>
        </p:blipFill>
        <p:spPr bwMode="auto">
          <a:xfrm>
            <a:off x="831850" y="5387975"/>
            <a:ext cx="1700213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01" name="Rectangle 7">
            <a:extLst>
              <a:ext uri="{FF2B5EF4-FFF2-40B4-BE49-F238E27FC236}">
                <a16:creationId xmlns:a16="http://schemas.microsoft.com/office/drawing/2014/main" id="{52C0345F-EA8B-4E99-9FEE-1758A1BEAB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2840038"/>
            <a:ext cx="7605712" cy="172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Tahoma" panose="020B0604030504040204" pitchFamily="34" charset="0"/>
            </a:endParaRPr>
          </a:p>
        </p:txBody>
      </p:sp>
      <p:pic>
        <p:nvPicPr>
          <p:cNvPr id="106503" name="Picture 9">
            <a:extLst>
              <a:ext uri="{FF2B5EF4-FFF2-40B4-BE49-F238E27FC236}">
                <a16:creationId xmlns:a16="http://schemas.microsoft.com/office/drawing/2014/main" id="{B25746CE-C99E-4900-87D7-A9E863EDD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3241675"/>
            <a:ext cx="8583613" cy="197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04" name="文本框 1">
            <a:extLst>
              <a:ext uri="{FF2B5EF4-FFF2-40B4-BE49-F238E27FC236}">
                <a16:creationId xmlns:a16="http://schemas.microsoft.com/office/drawing/2014/main" id="{3D1EA64D-4FBE-4A9B-B0E0-1B3B76FF5E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4150" y="5359400"/>
            <a:ext cx="6858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>
                <a:latin typeface="Tahoma" panose="020B0604030504040204" pitchFamily="34" charset="0"/>
              </a:rPr>
              <a:t>清除边界的示例：</a:t>
            </a:r>
            <a:r>
              <a:rPr kumimoji="1" lang="en-US" altLang="zh-CN" sz="1600">
                <a:latin typeface="Tahoma" panose="020B0604030504040204" pitchFamily="34" charset="0"/>
              </a:rPr>
              <a:t>(</a:t>
            </a:r>
            <a:r>
              <a:rPr kumimoji="1" lang="zh-CN" altLang="zh-CN" sz="1600">
                <a:latin typeface="Tahoma" panose="020B0604030504040204" pitchFamily="34" charset="0"/>
              </a:rPr>
              <a:t>a) </a:t>
            </a:r>
            <a:r>
              <a:rPr kumimoji="1" lang="zh-CN" altLang="en-US" sz="1600">
                <a:latin typeface="Tahoma" panose="020B0604030504040204" pitchFamily="34" charset="0"/>
              </a:rPr>
              <a:t>标记图像。 </a:t>
            </a:r>
            <a:r>
              <a:rPr kumimoji="1" lang="en-US" altLang="zh-CN" sz="1600">
                <a:latin typeface="Tahoma" panose="020B0604030504040204" pitchFamily="34" charset="0"/>
              </a:rPr>
              <a:t>(</a:t>
            </a:r>
            <a:r>
              <a:rPr kumimoji="1" lang="zh-CN" altLang="zh-CN" sz="1600">
                <a:latin typeface="Tahoma" panose="020B0604030504040204" pitchFamily="34" charset="0"/>
              </a:rPr>
              <a:t>b) </a:t>
            </a:r>
            <a:r>
              <a:rPr kumimoji="1" lang="zh-CN" altLang="en-US" sz="1600">
                <a:latin typeface="Tahoma" panose="020B0604030504040204" pitchFamily="34" charset="0"/>
              </a:rPr>
              <a:t>没有物体接触边界的图像。</a:t>
            </a:r>
          </a:p>
        </p:txBody>
      </p:sp>
      <p:grpSp>
        <p:nvGrpSpPr>
          <p:cNvPr id="106505" name="组合 14">
            <a:extLst>
              <a:ext uri="{FF2B5EF4-FFF2-40B4-BE49-F238E27FC236}">
                <a16:creationId xmlns:a16="http://schemas.microsoft.com/office/drawing/2014/main" id="{AD42D421-8FAA-42CB-AACF-7AC95E0D6F93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106507" name="文本框 15">
              <a:extLst>
                <a:ext uri="{FF2B5EF4-FFF2-40B4-BE49-F238E27FC236}">
                  <a16:creationId xmlns:a16="http://schemas.microsoft.com/office/drawing/2014/main" id="{A42F331A-B3E0-47EF-B02C-C8F4F46579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106508" name="直线连接符 16">
              <a:extLst>
                <a:ext uri="{FF2B5EF4-FFF2-40B4-BE49-F238E27FC236}">
                  <a16:creationId xmlns:a16="http://schemas.microsoft.com/office/drawing/2014/main" id="{20C71A53-1B61-4E09-8EF5-D097FAB8439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06506" name="直线连接符 17">
            <a:extLst>
              <a:ext uri="{FF2B5EF4-FFF2-40B4-BE49-F238E27FC236}">
                <a16:creationId xmlns:a16="http://schemas.microsoft.com/office/drawing/2014/main" id="{20CB7C1D-3176-4E8D-973B-F462F1DE506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225" y="919163"/>
            <a:ext cx="843915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Number Placeholder 5">
            <a:extLst>
              <a:ext uri="{FF2B5EF4-FFF2-40B4-BE49-F238E27FC236}">
                <a16:creationId xmlns:a16="http://schemas.microsoft.com/office/drawing/2014/main" id="{75B9E885-9FAB-4C40-8E0C-2127CFEC90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1F50A25-0440-4363-B777-8A7D1C14A5FF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637954" name="Rectangle 2">
            <a:extLst>
              <a:ext uri="{FF2B5EF4-FFF2-40B4-BE49-F238E27FC236}">
                <a16:creationId xmlns:a16="http://schemas.microsoft.com/office/drawing/2014/main" id="{DB2C53A2-5410-4CC1-BAA1-F344C147A75F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146050"/>
            <a:ext cx="8540750" cy="9112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200"/>
              <a:t>灰度级形态学算法</a:t>
            </a:r>
          </a:p>
        </p:txBody>
      </p:sp>
      <p:pic>
        <p:nvPicPr>
          <p:cNvPr id="115716" name="Picture 7">
            <a:extLst>
              <a:ext uri="{FF2B5EF4-FFF2-40B4-BE49-F238E27FC236}">
                <a16:creationId xmlns:a16="http://schemas.microsoft.com/office/drawing/2014/main" id="{AF1B7CA2-EA91-421C-B54E-3CA358BA7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582" y="2542532"/>
            <a:ext cx="2979737" cy="349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717" name="Picture 8">
            <a:extLst>
              <a:ext uri="{FF2B5EF4-FFF2-40B4-BE49-F238E27FC236}">
                <a16:creationId xmlns:a16="http://schemas.microsoft.com/office/drawing/2014/main" id="{9681A698-56BA-478C-A2EB-B0D630A5C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285"/>
          <a:stretch>
            <a:fillRect/>
          </a:stretch>
        </p:blipFill>
        <p:spPr bwMode="auto">
          <a:xfrm>
            <a:off x="7089332" y="2574282"/>
            <a:ext cx="15176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18" name="文本框 1">
            <a:extLst>
              <a:ext uri="{FF2B5EF4-FFF2-40B4-BE49-F238E27FC236}">
                <a16:creationId xmlns:a16="http://schemas.microsoft.com/office/drawing/2014/main" id="{B734451F-D88C-42C1-9871-0680B39A05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064" y="2273162"/>
            <a:ext cx="28638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en-U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灰度级图像</a:t>
            </a:r>
            <a:endParaRPr kumimoji="1"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en-U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结构元</a:t>
            </a:r>
          </a:p>
        </p:txBody>
      </p:sp>
      <p:sp>
        <p:nvSpPr>
          <p:cNvPr id="115719" name="文本框 2">
            <a:extLst>
              <a:ext uri="{FF2B5EF4-FFF2-40B4-BE49-F238E27FC236}">
                <a16:creationId xmlns:a16="http://schemas.microsoft.com/office/drawing/2014/main" id="{E84228EA-DCA1-4C13-ACF0-75ACA908AD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5994" y="3050532"/>
            <a:ext cx="1684245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>
                <a:latin typeface="Tahoma" panose="020B0604030504040204" pitchFamily="34" charset="0"/>
              </a:rPr>
              <a:t>图：非平面和平面结构元，以及通过它们中心的相应水平灰度剖面。</a:t>
            </a:r>
          </a:p>
        </p:txBody>
      </p:sp>
      <p:sp>
        <p:nvSpPr>
          <p:cNvPr id="115720" name="文本框 3">
            <a:extLst>
              <a:ext uri="{FF2B5EF4-FFF2-40B4-BE49-F238E27FC236}">
                <a16:creationId xmlns:a16="http://schemas.microsoft.com/office/drawing/2014/main" id="{7DA3D966-46D5-47DE-8CA0-F3FC631285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1895" y="3779572"/>
            <a:ext cx="1415772" cy="33855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>
                <a:latin typeface="Tahoma" panose="020B0604030504040204" pitchFamily="34" charset="0"/>
              </a:rPr>
              <a:t>非平面结构元</a:t>
            </a:r>
          </a:p>
        </p:txBody>
      </p:sp>
      <p:sp>
        <p:nvSpPr>
          <p:cNvPr id="115721" name="文本框 10">
            <a:extLst>
              <a:ext uri="{FF2B5EF4-FFF2-40B4-BE49-F238E27FC236}">
                <a16:creationId xmlns:a16="http://schemas.microsoft.com/office/drawing/2014/main" id="{492360B2-F25F-49A1-8895-220BEA00E7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3980" y="3789196"/>
            <a:ext cx="1210588" cy="33855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>
                <a:latin typeface="Tahoma" panose="020B0604030504040204" pitchFamily="34" charset="0"/>
              </a:rPr>
              <a:t>平面结构元</a:t>
            </a:r>
          </a:p>
        </p:txBody>
      </p:sp>
      <p:sp>
        <p:nvSpPr>
          <p:cNvPr id="115722" name="文本框 11">
            <a:extLst>
              <a:ext uri="{FF2B5EF4-FFF2-40B4-BE49-F238E27FC236}">
                <a16:creationId xmlns:a16="http://schemas.microsoft.com/office/drawing/2014/main" id="{8D59F6CC-3734-4406-ADA3-B9EF884E5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3207" y="5655619"/>
            <a:ext cx="1458912" cy="339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>
                <a:latin typeface="Tahoma" panose="020B0604030504040204" pitchFamily="34" charset="0"/>
              </a:rPr>
              <a:t>    灰度剖面</a:t>
            </a:r>
          </a:p>
        </p:txBody>
      </p:sp>
      <p:sp>
        <p:nvSpPr>
          <p:cNvPr id="115723" name="文本框 12">
            <a:extLst>
              <a:ext uri="{FF2B5EF4-FFF2-40B4-BE49-F238E27FC236}">
                <a16:creationId xmlns:a16="http://schemas.microsoft.com/office/drawing/2014/main" id="{81BF4F13-B578-4E3C-8207-551D14BF4D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2119" y="5693719"/>
            <a:ext cx="1458913" cy="3381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>
                <a:latin typeface="Tahoma" panose="020B0604030504040204" pitchFamily="34" charset="0"/>
              </a:rPr>
              <a:t>    灰度剖面</a:t>
            </a:r>
          </a:p>
        </p:txBody>
      </p:sp>
      <p:grpSp>
        <p:nvGrpSpPr>
          <p:cNvPr id="115724" name="组合 16">
            <a:extLst>
              <a:ext uri="{FF2B5EF4-FFF2-40B4-BE49-F238E27FC236}">
                <a16:creationId xmlns:a16="http://schemas.microsoft.com/office/drawing/2014/main" id="{4F2D3561-D1C4-4EE6-9541-C06F1B524DF6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115726" name="文本框 17">
              <a:extLst>
                <a:ext uri="{FF2B5EF4-FFF2-40B4-BE49-F238E27FC236}">
                  <a16:creationId xmlns:a16="http://schemas.microsoft.com/office/drawing/2014/main" id="{02118E37-C4BE-44F7-9FCE-B64029B0E4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115727" name="直线连接符 18">
              <a:extLst>
                <a:ext uri="{FF2B5EF4-FFF2-40B4-BE49-F238E27FC236}">
                  <a16:creationId xmlns:a16="http://schemas.microsoft.com/office/drawing/2014/main" id="{5767E8FD-7884-4F95-B9B3-F9C5CF287DD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15725" name="直线连接符 19">
            <a:extLst>
              <a:ext uri="{FF2B5EF4-FFF2-40B4-BE49-F238E27FC236}">
                <a16:creationId xmlns:a16="http://schemas.microsoft.com/office/drawing/2014/main" id="{6DC97726-0A58-4C86-B516-A877104B5CC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225" y="919163"/>
            <a:ext cx="843915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矩形 1">
            <a:extLst>
              <a:ext uri="{FF2B5EF4-FFF2-40B4-BE49-F238E27FC236}">
                <a16:creationId xmlns:a16="http://schemas.microsoft.com/office/drawing/2014/main" id="{30BE4AA0-C71F-4C06-9263-7D035D8ED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406" y="1351291"/>
            <a:ext cx="85407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indent="-342900" eaLnBrk="1" hangingPunct="1"/>
            <a:r>
              <a:rPr lang="zh-CN" altLang="en-US" sz="2800">
                <a:latin typeface="+mn-lt"/>
              </a:rPr>
              <a:t>将前面的形态学算法</a:t>
            </a:r>
            <a:r>
              <a:rPr lang="zh-CN" altLang="en-US" sz="2800" b="1">
                <a:solidFill>
                  <a:srgbClr val="FF0000"/>
                </a:solidFill>
                <a:latin typeface="+mn-lt"/>
              </a:rPr>
              <a:t>从二值图像扩展到灰度级图像</a:t>
            </a:r>
            <a:r>
              <a:rPr lang="zh-CN" altLang="en-US" sz="2800">
                <a:latin typeface="+mn-lt"/>
              </a:rPr>
              <a:t>。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Number Placeholder 5">
            <a:extLst>
              <a:ext uri="{FF2B5EF4-FFF2-40B4-BE49-F238E27FC236}">
                <a16:creationId xmlns:a16="http://schemas.microsoft.com/office/drawing/2014/main" id="{AAC4FE13-A41A-4934-81F1-F59D70CC72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E56C8F2-61CD-42CA-A22D-7105029BD27B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638978" name="Rectangle 2">
            <a:extLst>
              <a:ext uri="{FF2B5EF4-FFF2-40B4-BE49-F238E27FC236}">
                <a16:creationId xmlns:a16="http://schemas.microsoft.com/office/drawing/2014/main" id="{EB40E8C5-F450-4C89-B3E6-82CE44DF1D28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146050"/>
            <a:ext cx="8540750" cy="9112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200"/>
              <a:t>被平面结构腐蚀和膨胀</a:t>
            </a:r>
          </a:p>
        </p:txBody>
      </p:sp>
      <p:graphicFrame>
        <p:nvGraphicFramePr>
          <p:cNvPr id="116740" name="Object 4">
            <a:extLst>
              <a:ext uri="{FF2B5EF4-FFF2-40B4-BE49-F238E27FC236}">
                <a16:creationId xmlns:a16="http://schemas.microsoft.com/office/drawing/2014/main" id="{ACF4151A-307A-460C-92EC-212421A256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62138" y="2544763"/>
          <a:ext cx="5403850" cy="204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30" name="Equation" r:id="rId3" imgW="38176200" imgH="14478000" progId="Equation.DSMT4">
                  <p:embed/>
                </p:oleObj>
              </mc:Choice>
              <mc:Fallback>
                <p:oleObj name="Equation" r:id="rId3" imgW="38176200" imgH="144780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2138" y="2544763"/>
                        <a:ext cx="5403850" cy="204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741" name="Oval 7">
            <a:extLst>
              <a:ext uri="{FF2B5EF4-FFF2-40B4-BE49-F238E27FC236}">
                <a16:creationId xmlns:a16="http://schemas.microsoft.com/office/drawing/2014/main" id="{05DC6842-1728-4E32-8CBD-B5B1B91920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3625" y="2714625"/>
            <a:ext cx="233363" cy="2174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Tahoma" panose="020B0604030504040204" pitchFamily="34" charset="0"/>
            </a:endParaRPr>
          </a:p>
        </p:txBody>
      </p:sp>
      <p:grpSp>
        <p:nvGrpSpPr>
          <p:cNvPr id="116742" name="组合 10">
            <a:extLst>
              <a:ext uri="{FF2B5EF4-FFF2-40B4-BE49-F238E27FC236}">
                <a16:creationId xmlns:a16="http://schemas.microsoft.com/office/drawing/2014/main" id="{2A4CB726-15CE-44F5-9AF7-AF4217AFF205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116744" name="文本框 11">
              <a:extLst>
                <a:ext uri="{FF2B5EF4-FFF2-40B4-BE49-F238E27FC236}">
                  <a16:creationId xmlns:a16="http://schemas.microsoft.com/office/drawing/2014/main" id="{88C87E78-F694-4929-86C6-E901CE3731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116745" name="直线连接符 12">
              <a:extLst>
                <a:ext uri="{FF2B5EF4-FFF2-40B4-BE49-F238E27FC236}">
                  <a16:creationId xmlns:a16="http://schemas.microsoft.com/office/drawing/2014/main" id="{9C6B7B09-BE78-4DB7-8B58-A37DBB7040F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16743" name="直线连接符 13">
            <a:extLst>
              <a:ext uri="{FF2B5EF4-FFF2-40B4-BE49-F238E27FC236}">
                <a16:creationId xmlns:a16="http://schemas.microsoft.com/office/drawing/2014/main" id="{EA480A38-8CB5-4EE9-98C0-E2459BB6CAA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225" y="919163"/>
            <a:ext cx="843915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Number Placeholder 5">
            <a:extLst>
              <a:ext uri="{FF2B5EF4-FFF2-40B4-BE49-F238E27FC236}">
                <a16:creationId xmlns:a16="http://schemas.microsoft.com/office/drawing/2014/main" id="{094839B7-7DD8-48BB-A18E-4B01FC71E7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1050903-2A59-494E-9251-C1D7850B9B94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640002" name="Rectangle 2">
            <a:extLst>
              <a:ext uri="{FF2B5EF4-FFF2-40B4-BE49-F238E27FC236}">
                <a16:creationId xmlns:a16="http://schemas.microsoft.com/office/drawing/2014/main" id="{A5B6BFC1-4EE0-4BC0-AE44-3311FAE1A873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146050"/>
            <a:ext cx="8540750" cy="9112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3200"/>
              <a:t>被</a:t>
            </a:r>
            <a:r>
              <a:rPr lang="zh-CN" altLang="en-US" sz="3200"/>
              <a:t>非</a:t>
            </a:r>
            <a:r>
              <a:rPr lang="en-US" altLang="zh-CN" sz="3200"/>
              <a:t>平面结构腐蚀和膨胀</a:t>
            </a:r>
            <a:endParaRPr lang="zh-CN" altLang="en-US" sz="3200"/>
          </a:p>
        </p:txBody>
      </p:sp>
      <p:graphicFrame>
        <p:nvGraphicFramePr>
          <p:cNvPr id="118788" name="Object 4">
            <a:extLst>
              <a:ext uri="{FF2B5EF4-FFF2-40B4-BE49-F238E27FC236}">
                <a16:creationId xmlns:a16="http://schemas.microsoft.com/office/drawing/2014/main" id="{245EBFAA-1A0D-4C85-BB73-F5AED38F63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5713" y="2408238"/>
          <a:ext cx="6632575" cy="194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78" name="Equation" r:id="rId3" imgW="49368075" imgH="14478000" progId="Equation.DSMT4">
                  <p:embed/>
                </p:oleObj>
              </mc:Choice>
              <mc:Fallback>
                <p:oleObj name="Equation" r:id="rId3" imgW="49368075" imgH="144780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5713" y="2408238"/>
                        <a:ext cx="6632575" cy="1944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789" name="Oval 5">
            <a:extLst>
              <a:ext uri="{FF2B5EF4-FFF2-40B4-BE49-F238E27FC236}">
                <a16:creationId xmlns:a16="http://schemas.microsoft.com/office/drawing/2014/main" id="{4F3EABC6-563A-4E4E-883C-F5CAEEFD0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1963" y="2578100"/>
            <a:ext cx="222250" cy="2016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Tahoma" panose="020B0604030504040204" pitchFamily="34" charset="0"/>
            </a:endParaRPr>
          </a:p>
        </p:txBody>
      </p:sp>
      <p:grpSp>
        <p:nvGrpSpPr>
          <p:cNvPr id="118790" name="组合 10">
            <a:extLst>
              <a:ext uri="{FF2B5EF4-FFF2-40B4-BE49-F238E27FC236}">
                <a16:creationId xmlns:a16="http://schemas.microsoft.com/office/drawing/2014/main" id="{F07FF338-11AF-465B-87C0-E30C12742F59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118792" name="文本框 11">
              <a:extLst>
                <a:ext uri="{FF2B5EF4-FFF2-40B4-BE49-F238E27FC236}">
                  <a16:creationId xmlns:a16="http://schemas.microsoft.com/office/drawing/2014/main" id="{530E879D-FF63-40D6-A07D-8F547E8003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118793" name="直线连接符 12">
              <a:extLst>
                <a:ext uri="{FF2B5EF4-FFF2-40B4-BE49-F238E27FC236}">
                  <a16:creationId xmlns:a16="http://schemas.microsoft.com/office/drawing/2014/main" id="{EAFA7646-9820-4FCD-B908-0B47DE9BC83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18791" name="直线连接符 13">
            <a:extLst>
              <a:ext uri="{FF2B5EF4-FFF2-40B4-BE49-F238E27FC236}">
                <a16:creationId xmlns:a16="http://schemas.microsoft.com/office/drawing/2014/main" id="{E990066A-EF1A-4A21-85D6-DB2CEC561B3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225" y="919163"/>
            <a:ext cx="843915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Number Placeholder 5">
            <a:extLst>
              <a:ext uri="{FF2B5EF4-FFF2-40B4-BE49-F238E27FC236}">
                <a16:creationId xmlns:a16="http://schemas.microsoft.com/office/drawing/2014/main" id="{21417649-552D-463F-BD14-647BD89BBA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5A31599-1676-402F-88C4-6FF9C4FC1DA6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668674" name="Rectangle 2">
            <a:extLst>
              <a:ext uri="{FF2B5EF4-FFF2-40B4-BE49-F238E27FC236}">
                <a16:creationId xmlns:a16="http://schemas.microsoft.com/office/drawing/2014/main" id="{6E302759-9CA9-4499-AEDA-A9846630F4A5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146050"/>
            <a:ext cx="8540750" cy="9112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200"/>
              <a:t>对偶性</a:t>
            </a:r>
            <a:r>
              <a:rPr lang="en-US" altLang="zh-CN" sz="3200"/>
              <a:t>: </a:t>
            </a:r>
            <a:r>
              <a:rPr lang="zh-CN" altLang="en-US" sz="3200"/>
              <a:t>膨胀和腐蚀</a:t>
            </a:r>
          </a:p>
        </p:txBody>
      </p:sp>
      <p:graphicFrame>
        <p:nvGraphicFramePr>
          <p:cNvPr id="119812" name="Object 4">
            <a:extLst>
              <a:ext uri="{FF2B5EF4-FFF2-40B4-BE49-F238E27FC236}">
                <a16:creationId xmlns:a16="http://schemas.microsoft.com/office/drawing/2014/main" id="{BD0D98C7-EC53-46A9-802A-C1570DA8DA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68463" y="1509713"/>
          <a:ext cx="5870575" cy="288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87" name="Equation" r:id="rId3" imgW="41471850" imgH="20402550" progId="Equation.DSMT4">
                  <p:embed/>
                </p:oleObj>
              </mc:Choice>
              <mc:Fallback>
                <p:oleObj name="Equation" r:id="rId3" imgW="41471850" imgH="2040255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8463" y="1509713"/>
                        <a:ext cx="5870575" cy="288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813" name="Oval 5">
            <a:extLst>
              <a:ext uri="{FF2B5EF4-FFF2-40B4-BE49-F238E27FC236}">
                <a16:creationId xmlns:a16="http://schemas.microsoft.com/office/drawing/2014/main" id="{17DC757C-C346-4C86-B945-D6772AB71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2650" y="3740150"/>
            <a:ext cx="233363" cy="2174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Tahoma" panose="020B0604030504040204" pitchFamily="34" charset="0"/>
            </a:endParaRPr>
          </a:p>
        </p:txBody>
      </p:sp>
      <p:sp>
        <p:nvSpPr>
          <p:cNvPr id="119814" name="Oval 6">
            <a:extLst>
              <a:ext uri="{FF2B5EF4-FFF2-40B4-BE49-F238E27FC236}">
                <a16:creationId xmlns:a16="http://schemas.microsoft.com/office/drawing/2014/main" id="{3E8D8C20-B774-4512-9E98-0BE07ED7C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4713" y="1919288"/>
            <a:ext cx="233362" cy="2174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Tahoma" panose="020B0604030504040204" pitchFamily="34" charset="0"/>
            </a:endParaRPr>
          </a:p>
        </p:txBody>
      </p:sp>
      <p:graphicFrame>
        <p:nvGraphicFramePr>
          <p:cNvPr id="119815" name="Object 7">
            <a:extLst>
              <a:ext uri="{FF2B5EF4-FFF2-40B4-BE49-F238E27FC236}">
                <a16:creationId xmlns:a16="http://schemas.microsoft.com/office/drawing/2014/main" id="{2088C500-C6DF-4BF8-BA2D-B057BD3B694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81163" y="4530725"/>
          <a:ext cx="3114675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88" name="Equation" r:id="rId5" imgW="20850225" imgH="6362700" progId="Equation.DSMT4">
                  <p:embed/>
                </p:oleObj>
              </mc:Choice>
              <mc:Fallback>
                <p:oleObj name="Equation" r:id="rId5" imgW="20850225" imgH="63627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1163" y="4530725"/>
                        <a:ext cx="3114675" cy="950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816" name="Oval 8">
            <a:extLst>
              <a:ext uri="{FF2B5EF4-FFF2-40B4-BE49-F238E27FC236}">
                <a16:creationId xmlns:a16="http://schemas.microsoft.com/office/drawing/2014/main" id="{9828E226-8E01-433A-9065-E8BCC7D19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5275" y="4938713"/>
            <a:ext cx="233363" cy="2174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Tahoma" panose="020B0604030504040204" pitchFamily="34" charset="0"/>
            </a:endParaRPr>
          </a:p>
        </p:txBody>
      </p:sp>
      <p:grpSp>
        <p:nvGrpSpPr>
          <p:cNvPr id="119817" name="组合 13">
            <a:extLst>
              <a:ext uri="{FF2B5EF4-FFF2-40B4-BE49-F238E27FC236}">
                <a16:creationId xmlns:a16="http://schemas.microsoft.com/office/drawing/2014/main" id="{D7A0D85A-1987-4F8F-B427-36A4199CC66C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119819" name="文本框 14">
              <a:extLst>
                <a:ext uri="{FF2B5EF4-FFF2-40B4-BE49-F238E27FC236}">
                  <a16:creationId xmlns:a16="http://schemas.microsoft.com/office/drawing/2014/main" id="{218D775F-33DB-43E7-A873-BE22018A41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119820" name="直线连接符 15">
              <a:extLst>
                <a:ext uri="{FF2B5EF4-FFF2-40B4-BE49-F238E27FC236}">
                  <a16:creationId xmlns:a16="http://schemas.microsoft.com/office/drawing/2014/main" id="{B130CB33-2374-4759-BA8D-0CBF658EC81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19818" name="直线连接符 16">
            <a:extLst>
              <a:ext uri="{FF2B5EF4-FFF2-40B4-BE49-F238E27FC236}">
                <a16:creationId xmlns:a16="http://schemas.microsoft.com/office/drawing/2014/main" id="{FAAB1D24-12EF-4FB6-8973-6CA80809CB9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225" y="919163"/>
            <a:ext cx="843915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Number Placeholder 5">
            <a:extLst>
              <a:ext uri="{FF2B5EF4-FFF2-40B4-BE49-F238E27FC236}">
                <a16:creationId xmlns:a16="http://schemas.microsoft.com/office/drawing/2014/main" id="{14AD4E4E-9AE1-496A-BE50-D5A950652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1C9149E-E697-4694-8D82-4298D05D4595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641026" name="Rectangle 2">
            <a:extLst>
              <a:ext uri="{FF2B5EF4-FFF2-40B4-BE49-F238E27FC236}">
                <a16:creationId xmlns:a16="http://schemas.microsoft.com/office/drawing/2014/main" id="{EFEC9B08-D05B-4106-BC11-6A4473A4CFE4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146050"/>
            <a:ext cx="8540750" cy="9112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3200"/>
              <a:t>灰度级</a:t>
            </a:r>
            <a:r>
              <a:rPr lang="zh-CN" altLang="en-US" sz="3200"/>
              <a:t>的开运算和闭运算</a:t>
            </a:r>
          </a:p>
        </p:txBody>
      </p:sp>
      <p:graphicFrame>
        <p:nvGraphicFramePr>
          <p:cNvPr id="120836" name="Object 7">
            <a:extLst>
              <a:ext uri="{FF2B5EF4-FFF2-40B4-BE49-F238E27FC236}">
                <a16:creationId xmlns:a16="http://schemas.microsoft.com/office/drawing/2014/main" id="{90BF331A-95A1-4FDE-A179-F3A37E153D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6746011"/>
              </p:ext>
            </p:extLst>
          </p:nvPr>
        </p:nvGraphicFramePr>
        <p:xfrm>
          <a:off x="2661805" y="2498334"/>
          <a:ext cx="3005138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95" name="Equation" r:id="rId3" imgW="19964400" imgH="8772525" progId="Equation.DSMT4">
                  <p:embed/>
                </p:oleObj>
              </mc:Choice>
              <mc:Fallback>
                <p:oleObj name="Equation" r:id="rId3" imgW="19964400" imgH="8772525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1805" y="2498334"/>
                        <a:ext cx="3005138" cy="132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37" name="Oval 8">
            <a:extLst>
              <a:ext uri="{FF2B5EF4-FFF2-40B4-BE49-F238E27FC236}">
                <a16:creationId xmlns:a16="http://schemas.microsoft.com/office/drawing/2014/main" id="{AB790E35-9FB5-4E93-8E66-5F5B69A46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2905" y="3371459"/>
            <a:ext cx="261938" cy="24606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Tahoma" panose="020B0604030504040204" pitchFamily="34" charset="0"/>
            </a:endParaRPr>
          </a:p>
        </p:txBody>
      </p:sp>
      <p:sp>
        <p:nvSpPr>
          <p:cNvPr id="120838" name="Oval 9">
            <a:extLst>
              <a:ext uri="{FF2B5EF4-FFF2-40B4-BE49-F238E27FC236}">
                <a16:creationId xmlns:a16="http://schemas.microsoft.com/office/drawing/2014/main" id="{E387DBE7-C3E3-4B01-A9AB-18BEFBB349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2330" y="2698359"/>
            <a:ext cx="261938" cy="24606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Tahoma" panose="020B0604030504040204" pitchFamily="34" charset="0"/>
            </a:endParaRPr>
          </a:p>
        </p:txBody>
      </p:sp>
      <p:grpSp>
        <p:nvGrpSpPr>
          <p:cNvPr id="120840" name="组合 12">
            <a:extLst>
              <a:ext uri="{FF2B5EF4-FFF2-40B4-BE49-F238E27FC236}">
                <a16:creationId xmlns:a16="http://schemas.microsoft.com/office/drawing/2014/main" id="{BF69B7FF-6212-4D5E-883B-95B243B265A3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120842" name="文本框 13">
              <a:extLst>
                <a:ext uri="{FF2B5EF4-FFF2-40B4-BE49-F238E27FC236}">
                  <a16:creationId xmlns:a16="http://schemas.microsoft.com/office/drawing/2014/main" id="{FD5A1030-2308-4135-815B-BD1799C7FC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120843" name="直线连接符 14">
              <a:extLst>
                <a:ext uri="{FF2B5EF4-FFF2-40B4-BE49-F238E27FC236}">
                  <a16:creationId xmlns:a16="http://schemas.microsoft.com/office/drawing/2014/main" id="{081FAC85-4314-40A8-80F7-B1340396F8D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20841" name="直线连接符 15">
            <a:extLst>
              <a:ext uri="{FF2B5EF4-FFF2-40B4-BE49-F238E27FC236}">
                <a16:creationId xmlns:a16="http://schemas.microsoft.com/office/drawing/2014/main" id="{D9002A73-1764-4D86-B2BD-E4210602FBC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225" y="919163"/>
            <a:ext cx="843915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Number Placeholder 5">
            <a:extLst>
              <a:ext uri="{FF2B5EF4-FFF2-40B4-BE49-F238E27FC236}">
                <a16:creationId xmlns:a16="http://schemas.microsoft.com/office/drawing/2014/main" id="{E4E87EE1-2352-4F90-A39D-405927F09E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48CAE9E-9E8D-41DB-9803-D9EE8F32C2E8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643074" name="Rectangle 2">
            <a:extLst>
              <a:ext uri="{FF2B5EF4-FFF2-40B4-BE49-F238E27FC236}">
                <a16:creationId xmlns:a16="http://schemas.microsoft.com/office/drawing/2014/main" id="{640CC510-5831-447F-AEE4-ADA8F99CFFE3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146050"/>
            <a:ext cx="8540750" cy="9112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200"/>
              <a:t>灰度级的开运算的性质</a:t>
            </a:r>
          </a:p>
        </p:txBody>
      </p:sp>
      <p:pic>
        <p:nvPicPr>
          <p:cNvPr id="122884" name="图片 1">
            <a:extLst>
              <a:ext uri="{FF2B5EF4-FFF2-40B4-BE49-F238E27FC236}">
                <a16:creationId xmlns:a16="http://schemas.microsoft.com/office/drawing/2014/main" id="{BC4174C5-8DAD-40C0-A43E-B53ADFAC1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12" y="1804287"/>
            <a:ext cx="6057900" cy="196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2885" name="组合 6">
            <a:extLst>
              <a:ext uri="{FF2B5EF4-FFF2-40B4-BE49-F238E27FC236}">
                <a16:creationId xmlns:a16="http://schemas.microsoft.com/office/drawing/2014/main" id="{D048036F-3701-4511-BC2E-411AE35CB09C}"/>
              </a:ext>
            </a:extLst>
          </p:cNvPr>
          <p:cNvGrpSpPr>
            <a:grpSpLocks/>
          </p:cNvGrpSpPr>
          <p:nvPr/>
        </p:nvGrpSpPr>
        <p:grpSpPr bwMode="auto">
          <a:xfrm>
            <a:off x="601662" y="4408931"/>
            <a:ext cx="7940675" cy="533400"/>
            <a:chOff x="977900" y="5024437"/>
            <a:chExt cx="7940675" cy="533400"/>
          </a:xfrm>
        </p:grpSpPr>
        <p:pic>
          <p:nvPicPr>
            <p:cNvPr id="122890" name="图片 3">
              <a:extLst>
                <a:ext uri="{FF2B5EF4-FFF2-40B4-BE49-F238E27FC236}">
                  <a16:creationId xmlns:a16="http://schemas.microsoft.com/office/drawing/2014/main" id="{9A2772C5-DCA1-4503-8E44-2BDA325FBF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6212" y="5024437"/>
              <a:ext cx="685800" cy="43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22891" name="组合 5">
              <a:extLst>
                <a:ext uri="{FF2B5EF4-FFF2-40B4-BE49-F238E27FC236}">
                  <a16:creationId xmlns:a16="http://schemas.microsoft.com/office/drawing/2014/main" id="{EC59FEE2-3F0A-4317-9AFC-64F716AEC2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900" y="5024437"/>
              <a:ext cx="7940675" cy="533400"/>
              <a:chOff x="1447800" y="4388098"/>
              <a:chExt cx="7940675" cy="533400"/>
            </a:xfrm>
          </p:grpSpPr>
          <p:sp>
            <p:nvSpPr>
              <p:cNvPr id="122892" name="文本框 2">
                <a:extLst>
                  <a:ext uri="{FF2B5EF4-FFF2-40B4-BE49-F238E27FC236}">
                    <a16:creationId xmlns:a16="http://schemas.microsoft.com/office/drawing/2014/main" id="{9195611A-C9B9-4DDC-9B08-DF1B2F76F5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7800" y="4394200"/>
                <a:ext cx="557396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Arial" panose="020B0604020202020204" pitchFamily="34" charset="0"/>
                  <a:buChar char="►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Arial" panose="020B0604020202020204" pitchFamily="34" charset="0"/>
                  <a:buChar char="►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Arial" panose="020B0604020202020204" pitchFamily="34" charset="0"/>
                  <a:buChar char="►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Arial" panose="020B0604020202020204" pitchFamily="34" charset="0"/>
                  <a:buChar char="►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Arial" panose="020B0604020202020204" pitchFamily="34" charset="0"/>
                  <a:buChar char="►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Arial" panose="020B0604020202020204" pitchFamily="34" charset="0"/>
                  <a:buChar char="►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Arial" panose="020B0604020202020204" pitchFamily="34" charset="0"/>
                  <a:buChar char="►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342900" indent="-342900">
                  <a:spcBef>
                    <a:spcPct val="0"/>
                  </a:spcBef>
                  <a:buClrTx/>
                  <a:buSzTx/>
                  <a:buFont typeface="Wingdings" panose="05000000000000000000" pitchFamily="2" charset="2"/>
                  <a:buChar char="Ø"/>
                </a:pPr>
                <a:r>
                  <a:rPr kumimoji="1" lang="zh-CN" altLang="en-US" sz="2400">
                    <a:latin typeface="Tahoma" panose="020B0604030504040204" pitchFamily="34" charset="0"/>
                  </a:rPr>
                  <a:t>        的定义：</a:t>
                </a:r>
                <a:r>
                  <a:rPr kumimoji="1" lang="en-US" altLang="zh-CN" sz="2400">
                    <a:latin typeface="Tahoma" panose="020B0604030504040204" pitchFamily="34" charset="0"/>
                  </a:rPr>
                  <a:t>e</a:t>
                </a:r>
                <a:r>
                  <a:rPr kumimoji="1" lang="zh-CN" altLang="en-US" sz="2400">
                    <a:latin typeface="Tahoma" panose="020B0604030504040204" pitchFamily="34" charset="0"/>
                  </a:rPr>
                  <a:t>是</a:t>
                </a:r>
                <a:r>
                  <a:rPr kumimoji="1" lang="en-US" altLang="zh-CN" sz="2400">
                    <a:latin typeface="Tahoma" panose="020B0604030504040204" pitchFamily="34" charset="0"/>
                  </a:rPr>
                  <a:t>r</a:t>
                </a:r>
                <a:r>
                  <a:rPr kumimoji="1" lang="zh-CN" altLang="en-US" sz="2400">
                    <a:latin typeface="Tahoma" panose="020B0604030504040204" pitchFamily="34" charset="0"/>
                  </a:rPr>
                  <a:t>的子集，同时满足</a:t>
                </a:r>
              </a:p>
            </p:txBody>
          </p:sp>
          <p:pic>
            <p:nvPicPr>
              <p:cNvPr id="122893" name="图片 4">
                <a:extLst>
                  <a:ext uri="{FF2B5EF4-FFF2-40B4-BE49-F238E27FC236}">
                    <a16:creationId xmlns:a16="http://schemas.microsoft.com/office/drawing/2014/main" id="{19CB96B0-65D4-482E-BFF2-2633845F32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48475" y="4388098"/>
                <a:ext cx="2540000" cy="533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22886" name="组合 14">
            <a:extLst>
              <a:ext uri="{FF2B5EF4-FFF2-40B4-BE49-F238E27FC236}">
                <a16:creationId xmlns:a16="http://schemas.microsoft.com/office/drawing/2014/main" id="{42B70BBD-9538-49C2-9D2D-B6F237D08D1C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122888" name="文本框 15">
              <a:extLst>
                <a:ext uri="{FF2B5EF4-FFF2-40B4-BE49-F238E27FC236}">
                  <a16:creationId xmlns:a16="http://schemas.microsoft.com/office/drawing/2014/main" id="{7C1EE645-8322-4ADD-894D-0C00B38F7A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122889" name="直线连接符 16">
              <a:extLst>
                <a:ext uri="{FF2B5EF4-FFF2-40B4-BE49-F238E27FC236}">
                  <a16:creationId xmlns:a16="http://schemas.microsoft.com/office/drawing/2014/main" id="{3F75C856-F0B1-4A4B-AA49-0C48DF50423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22887" name="直线连接符 17">
            <a:extLst>
              <a:ext uri="{FF2B5EF4-FFF2-40B4-BE49-F238E27FC236}">
                <a16:creationId xmlns:a16="http://schemas.microsoft.com/office/drawing/2014/main" id="{51A299DF-1208-4616-A06B-DE5E8C9D4D3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225" y="919163"/>
            <a:ext cx="843915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Number Placeholder 5">
            <a:extLst>
              <a:ext uri="{FF2B5EF4-FFF2-40B4-BE49-F238E27FC236}">
                <a16:creationId xmlns:a16="http://schemas.microsoft.com/office/drawing/2014/main" id="{4B2576B5-9AA6-4EFF-A9CC-20C6A75DE2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BC309D0-14E9-419B-A36E-5373BDBB61E2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644098" name="Rectangle 2">
            <a:extLst>
              <a:ext uri="{FF2B5EF4-FFF2-40B4-BE49-F238E27FC236}">
                <a16:creationId xmlns:a16="http://schemas.microsoft.com/office/drawing/2014/main" id="{C9EEB3B4-2771-4D7A-806F-B6FF5BD803CC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146050"/>
            <a:ext cx="8540750" cy="9112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3200"/>
              <a:t>灰度级的</a:t>
            </a:r>
            <a:r>
              <a:rPr lang="zh-CN" altLang="en-US" sz="3200"/>
              <a:t>闭</a:t>
            </a:r>
            <a:r>
              <a:rPr lang="en-US" altLang="zh-CN" sz="3200"/>
              <a:t>运算的性质</a:t>
            </a:r>
            <a:endParaRPr lang="zh-CN" altLang="en-US" sz="3200"/>
          </a:p>
        </p:txBody>
      </p:sp>
      <p:graphicFrame>
        <p:nvGraphicFramePr>
          <p:cNvPr id="123908" name="Object 4">
            <a:extLst>
              <a:ext uri="{FF2B5EF4-FFF2-40B4-BE49-F238E27FC236}">
                <a16:creationId xmlns:a16="http://schemas.microsoft.com/office/drawing/2014/main" id="{FED6042F-E067-437F-B42C-74D52E05D8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5810696"/>
              </p:ext>
            </p:extLst>
          </p:nvPr>
        </p:nvGraphicFramePr>
        <p:xfrm>
          <a:off x="1931194" y="2488406"/>
          <a:ext cx="5383212" cy="188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97" name="Equation" r:id="rId3" imgW="35766375" imgH="12506325" progId="Equation.DSMT4">
                  <p:embed/>
                </p:oleObj>
              </mc:Choice>
              <mc:Fallback>
                <p:oleObj name="Equation" r:id="rId3" imgW="35766375" imgH="12506325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1194" y="2488406"/>
                        <a:ext cx="5383212" cy="1881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3909" name="组合 9">
            <a:extLst>
              <a:ext uri="{FF2B5EF4-FFF2-40B4-BE49-F238E27FC236}">
                <a16:creationId xmlns:a16="http://schemas.microsoft.com/office/drawing/2014/main" id="{12694C07-B37E-42F1-A8CE-64286D1E6E23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123911" name="文本框 10">
              <a:extLst>
                <a:ext uri="{FF2B5EF4-FFF2-40B4-BE49-F238E27FC236}">
                  <a16:creationId xmlns:a16="http://schemas.microsoft.com/office/drawing/2014/main" id="{A5461E4E-06E8-478D-8E18-DCC3C13582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123912" name="直线连接符 11">
              <a:extLst>
                <a:ext uri="{FF2B5EF4-FFF2-40B4-BE49-F238E27FC236}">
                  <a16:creationId xmlns:a16="http://schemas.microsoft.com/office/drawing/2014/main" id="{DF71EA0F-DB96-4CF3-8BBB-8C27F22D121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23910" name="直线连接符 12">
            <a:extLst>
              <a:ext uri="{FF2B5EF4-FFF2-40B4-BE49-F238E27FC236}">
                <a16:creationId xmlns:a16="http://schemas.microsoft.com/office/drawing/2014/main" id="{53828434-8896-4B22-960E-7CBD54AF3E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225" y="919163"/>
            <a:ext cx="843915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Number Placeholder 5">
            <a:extLst>
              <a:ext uri="{FF2B5EF4-FFF2-40B4-BE49-F238E27FC236}">
                <a16:creationId xmlns:a16="http://schemas.microsoft.com/office/drawing/2014/main" id="{8B88C1D2-15CA-4209-A8A7-D35991064B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CF4674D-F7DD-40BA-9EE7-80B0A7E42341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647170" name="Rectangle 2">
            <a:extLst>
              <a:ext uri="{FF2B5EF4-FFF2-40B4-BE49-F238E27FC236}">
                <a16:creationId xmlns:a16="http://schemas.microsoft.com/office/drawing/2014/main" id="{9D1B430B-D983-4091-9B1E-AA4E78567EDD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146050"/>
            <a:ext cx="8540750" cy="9112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3200"/>
              <a:t>灰度级形态学</a:t>
            </a:r>
            <a:r>
              <a:rPr lang="zh-CN" altLang="en-US" sz="3200"/>
              <a:t>算法：平滑处理</a:t>
            </a:r>
          </a:p>
        </p:txBody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id="{A0FC8717-91E7-40A0-8A17-F4420F3CE2CD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653009" y="1612900"/>
            <a:ext cx="7837982" cy="4498975"/>
          </a:xfrm>
        </p:spPr>
        <p:txBody>
          <a:bodyPr/>
          <a:lstStyle/>
          <a:p>
            <a:pPr eaLnBrk="1" hangingPunct="1"/>
            <a:r>
              <a:rPr lang="zh-CN" altLang="en-US" sz="2400">
                <a:effectLst/>
              </a:rPr>
              <a:t>开操作会抑制小于指定结构元的亮细节，而闭操作会抑制暗细节。</a:t>
            </a:r>
            <a:endParaRPr lang="en-US" altLang="zh-CN" sz="2400">
              <a:effectLst/>
            </a:endParaRPr>
          </a:p>
          <a:p>
            <a:pPr eaLnBrk="1" hangingPunct="1"/>
            <a:endParaRPr lang="en-US" altLang="en-US" sz="2400">
              <a:effectLst/>
            </a:endParaRPr>
          </a:p>
          <a:p>
            <a:pPr eaLnBrk="1" hangingPunct="1"/>
            <a:endParaRPr lang="en-US" altLang="en-US" sz="2400">
              <a:effectLst/>
            </a:endParaRPr>
          </a:p>
          <a:p>
            <a:pPr eaLnBrk="1" hangingPunct="1"/>
            <a:r>
              <a:rPr lang="zh-CN" altLang="en-US" sz="2400">
                <a:effectLst/>
              </a:rPr>
              <a:t>开操作和闭操作通常结合使用，作为图像平滑和噪声去除的形态过滤器。</a:t>
            </a:r>
            <a:endParaRPr lang="en-US" altLang="en-US" sz="2400">
              <a:effectLst/>
            </a:endParaRPr>
          </a:p>
        </p:txBody>
      </p:sp>
      <p:grpSp>
        <p:nvGrpSpPr>
          <p:cNvPr id="125957" name="组合 9">
            <a:extLst>
              <a:ext uri="{FF2B5EF4-FFF2-40B4-BE49-F238E27FC236}">
                <a16:creationId xmlns:a16="http://schemas.microsoft.com/office/drawing/2014/main" id="{460A2CA9-0740-47C1-BC57-25A250C2DD99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125959" name="文本框 10">
              <a:extLst>
                <a:ext uri="{FF2B5EF4-FFF2-40B4-BE49-F238E27FC236}">
                  <a16:creationId xmlns:a16="http://schemas.microsoft.com/office/drawing/2014/main" id="{9638EA1D-843E-4EE6-AF92-B76E63CFC5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125960" name="直线连接符 11">
              <a:extLst>
                <a:ext uri="{FF2B5EF4-FFF2-40B4-BE49-F238E27FC236}">
                  <a16:creationId xmlns:a16="http://schemas.microsoft.com/office/drawing/2014/main" id="{A4EA6293-A715-4B74-AA30-106793A958C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25958" name="直线连接符 12">
            <a:extLst>
              <a:ext uri="{FF2B5EF4-FFF2-40B4-BE49-F238E27FC236}">
                <a16:creationId xmlns:a16="http://schemas.microsoft.com/office/drawing/2014/main" id="{9C18065C-1EA7-453A-8C38-6F296CE2874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225" y="919163"/>
            <a:ext cx="843915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Number Placeholder 5">
            <a:extLst>
              <a:ext uri="{FF2B5EF4-FFF2-40B4-BE49-F238E27FC236}">
                <a16:creationId xmlns:a16="http://schemas.microsoft.com/office/drawing/2014/main" id="{F0E72A6A-90CC-4443-AB51-62290E12A2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BBBAFA8-0109-453B-9F9E-92083ADF79FD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648194" name="Rectangle 2">
            <a:extLst>
              <a:ext uri="{FF2B5EF4-FFF2-40B4-BE49-F238E27FC236}">
                <a16:creationId xmlns:a16="http://schemas.microsoft.com/office/drawing/2014/main" id="{E1604651-61B7-4143-9C6D-BF052EB739F9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146050"/>
            <a:ext cx="8540750" cy="9112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3200"/>
              <a:t>灰度级形态学</a:t>
            </a:r>
            <a:r>
              <a:rPr lang="zh-CN" altLang="en-US" sz="3200"/>
              <a:t>算法：平滑处理</a:t>
            </a:r>
          </a:p>
        </p:txBody>
      </p:sp>
      <p:pic>
        <p:nvPicPr>
          <p:cNvPr id="126980" name="Picture 7">
            <a:extLst>
              <a:ext uri="{FF2B5EF4-FFF2-40B4-BE49-F238E27FC236}">
                <a16:creationId xmlns:a16="http://schemas.microsoft.com/office/drawing/2014/main" id="{50641D2D-6F7E-4EC3-83CD-B347A5EC2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282"/>
          <a:stretch>
            <a:fillRect/>
          </a:stretch>
        </p:blipFill>
        <p:spPr bwMode="auto">
          <a:xfrm>
            <a:off x="6629400" y="1149812"/>
            <a:ext cx="16065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1" name="Picture 6">
            <a:extLst>
              <a:ext uri="{FF2B5EF4-FFF2-40B4-BE49-F238E27FC236}">
                <a16:creationId xmlns:a16="http://schemas.microsoft.com/office/drawing/2014/main" id="{22531509-85A2-4E5A-A093-6DB287794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994" y="1149812"/>
            <a:ext cx="5000625" cy="473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85" name="文本框 1">
            <a:extLst>
              <a:ext uri="{FF2B5EF4-FFF2-40B4-BE49-F238E27FC236}">
                <a16:creationId xmlns:a16="http://schemas.microsoft.com/office/drawing/2014/main" id="{176B29CE-483E-4E97-BF25-BFBC534068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2143533"/>
            <a:ext cx="2212976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>
                <a:latin typeface="Tahoma" panose="020B0604030504040204" pitchFamily="34" charset="0"/>
              </a:rPr>
              <a:t>图：</a:t>
            </a:r>
            <a:endParaRPr kumimoji="1" lang="en-US" altLang="zh-CN" sz="160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>
                <a:latin typeface="Tahoma" panose="020B0604030504040204" pitchFamily="34" charset="0"/>
              </a:rPr>
              <a:t>(</a:t>
            </a:r>
            <a:r>
              <a:rPr kumimoji="1" lang="zh-CN" altLang="zh-CN" sz="1600">
                <a:latin typeface="Tahoma" panose="020B0604030504040204" pitchFamily="34" charset="0"/>
              </a:rPr>
              <a:t>a</a:t>
            </a:r>
            <a:r>
              <a:rPr kumimoji="1" lang="en-US" altLang="zh-CN" sz="1600">
                <a:latin typeface="Tahoma" panose="020B0604030504040204" pitchFamily="34" charset="0"/>
              </a:rPr>
              <a:t>) </a:t>
            </a:r>
            <a:r>
              <a:rPr kumimoji="1" lang="zh-CN" altLang="zh-CN" sz="1600">
                <a:latin typeface="Tahoma" panose="020B0604030504040204" pitchFamily="34" charset="0"/>
              </a:rPr>
              <a:t>566×566</a:t>
            </a:r>
            <a:r>
              <a:rPr kumimoji="1" lang="zh-CN" altLang="en-US" sz="1600">
                <a:latin typeface="Tahoma" panose="020B0604030504040204" pitchFamily="34" charset="0"/>
              </a:rPr>
              <a:t>的天鹅座环超新星的图像，由</a:t>
            </a:r>
            <a:r>
              <a:rPr kumimoji="1" lang="zh-CN" altLang="zh-CN" sz="1600">
                <a:latin typeface="Tahoma" panose="020B0604030504040204" pitchFamily="34" charset="0"/>
              </a:rPr>
              <a:t>NASA</a:t>
            </a:r>
            <a:r>
              <a:rPr kumimoji="1" lang="zh-CN" altLang="en-US" sz="1600">
                <a:latin typeface="Tahoma" panose="020B0604030504040204" pitchFamily="34" charset="0"/>
              </a:rPr>
              <a:t>的哈勃望远镜在</a:t>
            </a:r>
            <a:r>
              <a:rPr kumimoji="1" lang="zh-CN" altLang="zh-CN" sz="1600">
                <a:latin typeface="Tahoma" panose="020B0604030504040204" pitchFamily="34" charset="0"/>
              </a:rPr>
              <a:t>X</a:t>
            </a:r>
            <a:r>
              <a:rPr kumimoji="1" lang="zh-CN" altLang="en-US" sz="1600">
                <a:latin typeface="Tahoma" panose="020B0604030504040204" pitchFamily="34" charset="0"/>
              </a:rPr>
              <a:t>射线带上拍摄。</a:t>
            </a:r>
            <a:endParaRPr kumimoji="1" lang="en-US" altLang="zh-CN" sz="160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>
                <a:latin typeface="Tahoma" panose="020B0604030504040204" pitchFamily="34" charset="0"/>
              </a:rPr>
              <a:t>(</a:t>
            </a:r>
            <a:r>
              <a:rPr kumimoji="1" lang="zh-CN" altLang="zh-CN" sz="1600">
                <a:latin typeface="Tahoma" panose="020B0604030504040204" pitchFamily="34" charset="0"/>
              </a:rPr>
              <a:t>b-d</a:t>
            </a:r>
            <a:r>
              <a:rPr kumimoji="1" lang="en-US" altLang="zh-CN" sz="1600">
                <a:latin typeface="Tahoma" panose="020B0604030504040204" pitchFamily="34" charset="0"/>
              </a:rPr>
              <a:t>)</a:t>
            </a:r>
            <a:r>
              <a:rPr kumimoji="1" lang="zh-CN" altLang="zh-CN" sz="1600">
                <a:latin typeface="Tahoma" panose="020B0604030504040204" pitchFamily="34" charset="0"/>
              </a:rPr>
              <a:t> </a:t>
            </a:r>
            <a:r>
              <a:rPr kumimoji="1" lang="zh-CN" altLang="en-US" sz="1600">
                <a:latin typeface="Tahoma" panose="020B0604030504040204" pitchFamily="34" charset="0"/>
              </a:rPr>
              <a:t>在原始图像上执行开运算和闭运算序列的结果，分别使用半径为</a:t>
            </a:r>
            <a:r>
              <a:rPr kumimoji="1" lang="en-US" altLang="zh-CN" sz="1600">
                <a:latin typeface="Tahoma" panose="020B0604030504040204" pitchFamily="34" charset="0"/>
              </a:rPr>
              <a:t>1</a:t>
            </a:r>
            <a:r>
              <a:rPr kumimoji="1" lang="zh-CN" altLang="en-US" sz="1600">
                <a:latin typeface="Tahoma" panose="020B0604030504040204" pitchFamily="34" charset="0"/>
              </a:rPr>
              <a:t>，</a:t>
            </a:r>
            <a:r>
              <a:rPr kumimoji="1" lang="en-US" altLang="zh-CN" sz="1600">
                <a:latin typeface="Tahoma" panose="020B0604030504040204" pitchFamily="34" charset="0"/>
              </a:rPr>
              <a:t>3</a:t>
            </a:r>
            <a:r>
              <a:rPr kumimoji="1" lang="zh-CN" altLang="en-US" sz="1600">
                <a:latin typeface="Tahoma" panose="020B0604030504040204" pitchFamily="34" charset="0"/>
              </a:rPr>
              <a:t>和</a:t>
            </a:r>
            <a:r>
              <a:rPr kumimoji="1" lang="en-US" altLang="zh-CN" sz="1600">
                <a:latin typeface="Tahoma" panose="020B0604030504040204" pitchFamily="34" charset="0"/>
              </a:rPr>
              <a:t>5</a:t>
            </a:r>
            <a:r>
              <a:rPr kumimoji="1" lang="zh-CN" altLang="en-US" sz="1600">
                <a:latin typeface="Tahoma" panose="020B0604030504040204" pitchFamily="34" charset="0"/>
              </a:rPr>
              <a:t>的圆盘结构元。</a:t>
            </a:r>
          </a:p>
        </p:txBody>
      </p:sp>
      <p:grpSp>
        <p:nvGrpSpPr>
          <p:cNvPr id="126986" name="组合 14">
            <a:extLst>
              <a:ext uri="{FF2B5EF4-FFF2-40B4-BE49-F238E27FC236}">
                <a16:creationId xmlns:a16="http://schemas.microsoft.com/office/drawing/2014/main" id="{B7EEDABE-575D-4DC0-A1A9-262F7E15FEAB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126988" name="文本框 15">
              <a:extLst>
                <a:ext uri="{FF2B5EF4-FFF2-40B4-BE49-F238E27FC236}">
                  <a16:creationId xmlns:a16="http://schemas.microsoft.com/office/drawing/2014/main" id="{8C7A4CBE-7974-4C42-AD52-9C73E5B642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126989" name="直线连接符 16">
              <a:extLst>
                <a:ext uri="{FF2B5EF4-FFF2-40B4-BE49-F238E27FC236}">
                  <a16:creationId xmlns:a16="http://schemas.microsoft.com/office/drawing/2014/main" id="{A6702A4A-24BD-4C03-BDF1-CA85191E31B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26987" name="直线连接符 17">
            <a:extLst>
              <a:ext uri="{FF2B5EF4-FFF2-40B4-BE49-F238E27FC236}">
                <a16:creationId xmlns:a16="http://schemas.microsoft.com/office/drawing/2014/main" id="{D963EC9D-6680-43FF-9FAC-10E5DF7F5D9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225" y="919163"/>
            <a:ext cx="843915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6">
            <a:extLst>
              <a:ext uri="{FF2B5EF4-FFF2-40B4-BE49-F238E27FC236}">
                <a16:creationId xmlns:a16="http://schemas.microsoft.com/office/drawing/2014/main" id="{E03560E4-BBCD-4C41-90A4-71B855384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D6EF2E4-05E3-4CB3-8F35-1734DF008F5C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60FF2B74-4FAB-41BD-8BD4-1AEC8E08A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69" y="1790037"/>
            <a:ext cx="8399462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10" name="组合 18">
            <a:extLst>
              <a:ext uri="{FF2B5EF4-FFF2-40B4-BE49-F238E27FC236}">
                <a16:creationId xmlns:a16="http://schemas.microsoft.com/office/drawing/2014/main" id="{BFDF0BC4-7AA8-4585-BC95-8A5ABC00245C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25613" name="文本框 19">
              <a:extLst>
                <a:ext uri="{FF2B5EF4-FFF2-40B4-BE49-F238E27FC236}">
                  <a16:creationId xmlns:a16="http://schemas.microsoft.com/office/drawing/2014/main" id="{F04B2255-1BB1-479B-85D4-2698B9055B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25614" name="直线连接符 20">
              <a:extLst>
                <a:ext uri="{FF2B5EF4-FFF2-40B4-BE49-F238E27FC236}">
                  <a16:creationId xmlns:a16="http://schemas.microsoft.com/office/drawing/2014/main" id="{C67643A4-17C8-49A4-B47E-BA13BF4F678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25611" name="直线连接符 21">
            <a:extLst>
              <a:ext uri="{FF2B5EF4-FFF2-40B4-BE49-F238E27FC236}">
                <a16:creationId xmlns:a16="http://schemas.microsoft.com/office/drawing/2014/main" id="{E9A2F4EB-DD2F-4EAD-BEA1-FC1BED41C06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225" y="919163"/>
            <a:ext cx="843915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Rectangle 2">
            <a:extLst>
              <a:ext uri="{FF2B5EF4-FFF2-40B4-BE49-F238E27FC236}">
                <a16:creationId xmlns:a16="http://schemas.microsoft.com/office/drawing/2014/main" id="{7BBAD4B1-ED7E-42DA-A675-558B4A0DDA32}"/>
              </a:ext>
            </a:extLst>
          </p:cNvPr>
          <p:cNvSpPr txBox="1">
            <a:spLocks noRot="1" noChangeArrowheads="1"/>
          </p:cNvSpPr>
          <p:nvPr/>
        </p:nvSpPr>
        <p:spPr bwMode="auto">
          <a:xfrm>
            <a:off x="403225" y="204788"/>
            <a:ext cx="4638675" cy="7905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800" b="1">
                <a:solidFill>
                  <a:srgbClr val="9967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示例：结构元（</a:t>
            </a:r>
            <a:r>
              <a:rPr lang="en-US" altLang="zh-CN" sz="2800" b="1">
                <a:solidFill>
                  <a:srgbClr val="9967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1</a:t>
            </a:r>
            <a:r>
              <a:rPr lang="zh-CN" altLang="en-US" sz="2800" b="1">
                <a:solidFill>
                  <a:srgbClr val="9967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）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C2F5238-B0FC-4D5A-9AD8-84A9AA4660E6}"/>
              </a:ext>
            </a:extLst>
          </p:cNvPr>
          <p:cNvSpPr/>
          <p:nvPr/>
        </p:nvSpPr>
        <p:spPr bwMode="auto">
          <a:xfrm>
            <a:off x="111880" y="3310461"/>
            <a:ext cx="8866187" cy="243167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25609" name="文本框 1">
            <a:extLst>
              <a:ext uri="{FF2B5EF4-FFF2-40B4-BE49-F238E27FC236}">
                <a16:creationId xmlns:a16="http://schemas.microsoft.com/office/drawing/2014/main" id="{A47130E3-6E1A-4D66-9054-772FB4006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080" y="4941487"/>
            <a:ext cx="83099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000">
                <a:latin typeface="Tahoma" panose="020B0604030504040204" pitchFamily="34" charset="0"/>
              </a:rPr>
              <a:t>图</a:t>
            </a:r>
            <a:r>
              <a:rPr kumimoji="1" lang="en-US" altLang="zh-CN" sz="2000">
                <a:latin typeface="Tahoma" panose="020B0604030504040204" pitchFamily="34" charset="0"/>
              </a:rPr>
              <a:t>(</a:t>
            </a:r>
            <a:r>
              <a:rPr kumimoji="1" lang="zh-CN" altLang="zh-CN" sz="2000">
                <a:latin typeface="Tahoma" panose="020B0604030504040204" pitchFamily="34" charset="0"/>
              </a:rPr>
              <a:t>a) </a:t>
            </a:r>
            <a:r>
              <a:rPr kumimoji="1" lang="zh-CN" altLang="en-US" sz="2000">
                <a:latin typeface="Tahoma" panose="020B0604030504040204" pitchFamily="34" charset="0"/>
              </a:rPr>
              <a:t>一个集合（每个带阴影的方块都是集合的一个成员）</a:t>
            </a:r>
            <a:r>
              <a:rPr kumimoji="1" lang="en-US" altLang="zh-CN" sz="2000">
                <a:latin typeface="Tahoma" panose="020B0604030504040204" pitchFamily="34" charset="0"/>
              </a:rPr>
              <a:t>(</a:t>
            </a:r>
            <a:r>
              <a:rPr kumimoji="1" lang="zh-CN" altLang="zh-CN" sz="2000">
                <a:latin typeface="Tahoma" panose="020B0604030504040204" pitchFamily="34" charset="0"/>
              </a:rPr>
              <a:t>b) </a:t>
            </a:r>
            <a:r>
              <a:rPr kumimoji="1" lang="zh-CN" altLang="en-US" sz="2000">
                <a:latin typeface="Tahoma" panose="020B0604030504040204" pitchFamily="34" charset="0"/>
              </a:rPr>
              <a:t>结构元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C634DBC-F361-4119-BDC6-4AF5AFD03A4F}"/>
              </a:ext>
            </a:extLst>
          </p:cNvPr>
          <p:cNvSpPr/>
          <p:nvPr/>
        </p:nvSpPr>
        <p:spPr>
          <a:xfrm>
            <a:off x="3761956" y="3535896"/>
            <a:ext cx="45982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zh-CN"/>
              <a:t>(a)</a:t>
            </a:r>
            <a:r>
              <a:rPr kumimoji="1" lang="en-US" altLang="zh-CN"/>
              <a:t>                             (b)</a:t>
            </a:r>
            <a:endParaRPr lang="zh-CN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Number Placeholder 5">
            <a:extLst>
              <a:ext uri="{FF2B5EF4-FFF2-40B4-BE49-F238E27FC236}">
                <a16:creationId xmlns:a16="http://schemas.microsoft.com/office/drawing/2014/main" id="{D0F1B4A6-DC49-4E8E-BBD4-879FB8F906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2C8A49E-D098-44B2-97BF-8DF22E1EACA1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649218" name="Rectangle 2">
            <a:extLst>
              <a:ext uri="{FF2B5EF4-FFF2-40B4-BE49-F238E27FC236}">
                <a16:creationId xmlns:a16="http://schemas.microsoft.com/office/drawing/2014/main" id="{CA753ACF-80F4-4D61-853F-AD3E286993BC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146050"/>
            <a:ext cx="8540750" cy="9112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3200"/>
              <a:t>灰度级形态学</a:t>
            </a:r>
            <a:r>
              <a:rPr lang="zh-CN" altLang="en-US" sz="3200"/>
              <a:t>算法：形态梯度</a:t>
            </a:r>
          </a:p>
        </p:txBody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9F5FE271-3E9D-4E6E-B597-78A8024A0640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400">
                <a:effectLst/>
              </a:rPr>
              <a:t>膨胀和腐蚀结合图像相减，可得灰度图像</a:t>
            </a:r>
            <a:r>
              <a:rPr lang="zh-CN" altLang="en-US" sz="2400" i="1">
                <a:effectLst/>
              </a:rPr>
              <a:t> </a:t>
            </a:r>
            <a:r>
              <a:rPr lang="zh-CN" altLang="zh-CN" sz="2400" i="1">
                <a:effectLst/>
              </a:rPr>
              <a:t>f </a:t>
            </a:r>
            <a:r>
              <a:rPr lang="zh-CN" altLang="en-US" sz="2400">
                <a:effectLst/>
              </a:rPr>
              <a:t>的形态学梯度</a:t>
            </a:r>
            <a:r>
              <a:rPr lang="zh-CN" altLang="zh-CN" sz="2400" i="1">
                <a:effectLst/>
              </a:rPr>
              <a:t>g</a:t>
            </a:r>
            <a:r>
              <a:rPr lang="zh-CN" altLang="en-US" sz="2400">
                <a:effectLst/>
              </a:rPr>
              <a:t>，它定义为：</a:t>
            </a:r>
            <a:endParaRPr lang="en-US" altLang="en-US" sz="2400">
              <a:effectLst/>
            </a:endParaRPr>
          </a:p>
          <a:p>
            <a:pPr eaLnBrk="1" hangingPunct="1"/>
            <a:endParaRPr lang="en-US" altLang="en-US" sz="2400">
              <a:effectLst/>
            </a:endParaRPr>
          </a:p>
          <a:p>
            <a:pPr eaLnBrk="1" hangingPunct="1"/>
            <a:endParaRPr lang="en-US" altLang="en-US" sz="2400">
              <a:effectLst/>
            </a:endParaRPr>
          </a:p>
          <a:p>
            <a:pPr marL="0" indent="0" eaLnBrk="1" hangingPunct="1">
              <a:buNone/>
            </a:pPr>
            <a:endParaRPr lang="en-US" altLang="en-US" sz="2400">
              <a:effectLst/>
            </a:endParaRPr>
          </a:p>
        </p:txBody>
      </p:sp>
      <p:grpSp>
        <p:nvGrpSpPr>
          <p:cNvPr id="129029" name="组合 1">
            <a:extLst>
              <a:ext uri="{FF2B5EF4-FFF2-40B4-BE49-F238E27FC236}">
                <a16:creationId xmlns:a16="http://schemas.microsoft.com/office/drawing/2014/main" id="{F9642373-1624-4660-B6B2-289406128579}"/>
              </a:ext>
            </a:extLst>
          </p:cNvPr>
          <p:cNvGrpSpPr>
            <a:grpSpLocks/>
          </p:cNvGrpSpPr>
          <p:nvPr/>
        </p:nvGrpSpPr>
        <p:grpSpPr bwMode="auto">
          <a:xfrm>
            <a:off x="2254250" y="2641600"/>
            <a:ext cx="3886200" cy="609600"/>
            <a:chOff x="2254250" y="2641600"/>
            <a:chExt cx="3886200" cy="609600"/>
          </a:xfrm>
        </p:grpSpPr>
        <p:graphicFrame>
          <p:nvGraphicFramePr>
            <p:cNvPr id="129034" name="Object 5">
              <a:extLst>
                <a:ext uri="{FF2B5EF4-FFF2-40B4-BE49-F238E27FC236}">
                  <a16:creationId xmlns:a16="http://schemas.microsoft.com/office/drawing/2014/main" id="{C084DF9A-D162-49BD-BF5B-9DD6DE50127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54250" y="2641600"/>
            <a:ext cx="3886200" cy="609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126" name="Equation" r:id="rId4" imgW="22383750" imgH="3514725" progId="Equation.DSMT4">
                    <p:embed/>
                  </p:oleObj>
                </mc:Choice>
                <mc:Fallback>
                  <p:oleObj name="Equation" r:id="rId4" imgW="22383750" imgH="3514725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4250" y="2641600"/>
                          <a:ext cx="3886200" cy="609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9035" name="Oval 6">
              <a:extLst>
                <a:ext uri="{FF2B5EF4-FFF2-40B4-BE49-F238E27FC236}">
                  <a16:creationId xmlns:a16="http://schemas.microsoft.com/office/drawing/2014/main" id="{0EBD9F4C-67DE-4250-875F-5DA0BB211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5913" y="2806700"/>
              <a:ext cx="247650" cy="2603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Tahoma" panose="020B0604030504040204" pitchFamily="34" charset="0"/>
              </a:endParaRPr>
            </a:p>
          </p:txBody>
        </p:sp>
      </p:grpSp>
      <p:grpSp>
        <p:nvGrpSpPr>
          <p:cNvPr id="129030" name="组合 12">
            <a:extLst>
              <a:ext uri="{FF2B5EF4-FFF2-40B4-BE49-F238E27FC236}">
                <a16:creationId xmlns:a16="http://schemas.microsoft.com/office/drawing/2014/main" id="{3A6BCAF1-6740-43BE-A2A1-8265F2555F6E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129032" name="文本框 13">
              <a:extLst>
                <a:ext uri="{FF2B5EF4-FFF2-40B4-BE49-F238E27FC236}">
                  <a16:creationId xmlns:a16="http://schemas.microsoft.com/office/drawing/2014/main" id="{00B95048-2EEE-444A-809D-EE3464B474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129033" name="直线连接符 14">
              <a:extLst>
                <a:ext uri="{FF2B5EF4-FFF2-40B4-BE49-F238E27FC236}">
                  <a16:creationId xmlns:a16="http://schemas.microsoft.com/office/drawing/2014/main" id="{D4C1893A-A33D-401B-BFDB-F14E1BAF0C0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29031" name="直线连接符 15">
            <a:extLst>
              <a:ext uri="{FF2B5EF4-FFF2-40B4-BE49-F238E27FC236}">
                <a16:creationId xmlns:a16="http://schemas.microsoft.com/office/drawing/2014/main" id="{48692634-EE0F-470C-B660-4B770425708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225" y="919163"/>
            <a:ext cx="843915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Number Placeholder 5">
            <a:extLst>
              <a:ext uri="{FF2B5EF4-FFF2-40B4-BE49-F238E27FC236}">
                <a16:creationId xmlns:a16="http://schemas.microsoft.com/office/drawing/2014/main" id="{B30A2EB5-CA6A-450B-BDC4-14401359E4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70FBC0D-9807-4A10-9BA3-6341285A5934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651266" name="Rectangle 2">
            <a:extLst>
              <a:ext uri="{FF2B5EF4-FFF2-40B4-BE49-F238E27FC236}">
                <a16:creationId xmlns:a16="http://schemas.microsoft.com/office/drawing/2014/main" id="{77CEC5B4-8389-4FC2-8850-DA9B1F2CAD73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146050"/>
            <a:ext cx="8540750" cy="9112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3200"/>
              <a:t>灰度级形态学</a:t>
            </a:r>
            <a:r>
              <a:rPr lang="zh-CN" altLang="en-US" sz="3200"/>
              <a:t>算法：顶帽和底帽</a:t>
            </a:r>
          </a:p>
        </p:txBody>
      </p:sp>
      <p:sp>
        <p:nvSpPr>
          <p:cNvPr id="132100" name="Rectangle 3">
            <a:extLst>
              <a:ext uri="{FF2B5EF4-FFF2-40B4-BE49-F238E27FC236}">
                <a16:creationId xmlns:a16="http://schemas.microsoft.com/office/drawing/2014/main" id="{AE001784-18D1-4F8A-B2DC-D3C244AF3BD3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403225" y="1439862"/>
            <a:ext cx="8540750" cy="4498975"/>
          </a:xfrm>
        </p:spPr>
        <p:txBody>
          <a:bodyPr/>
          <a:lstStyle/>
          <a:p>
            <a:pPr eaLnBrk="1" hangingPunct="1"/>
            <a:r>
              <a:rPr lang="zh-CN" altLang="en-US" sz="2400">
                <a:effectLst/>
              </a:rPr>
              <a:t>灰度图像 </a:t>
            </a:r>
            <a:r>
              <a:rPr lang="en-US" altLang="en-US" sz="2400" i="1">
                <a:effectLst/>
              </a:rPr>
              <a:t>f </a:t>
            </a:r>
            <a:r>
              <a:rPr lang="zh-CN" altLang="en-US" sz="2400">
                <a:effectLst/>
              </a:rPr>
              <a:t>的顶帽变换定义为 </a:t>
            </a:r>
            <a:r>
              <a:rPr lang="en-US" altLang="en-US" sz="2400" i="1">
                <a:effectLst/>
              </a:rPr>
              <a:t>f </a:t>
            </a:r>
            <a:r>
              <a:rPr lang="zh-CN" altLang="en-US" sz="2400">
                <a:effectLst/>
              </a:rPr>
              <a:t>减去其开运算结果：</a:t>
            </a:r>
            <a:endParaRPr lang="en-US" altLang="zh-CN" sz="2400">
              <a:effectLst/>
            </a:endParaRPr>
          </a:p>
          <a:p>
            <a:pPr eaLnBrk="1" hangingPunct="1"/>
            <a:endParaRPr lang="en-US" altLang="en-US" sz="2400">
              <a:effectLst/>
            </a:endParaRPr>
          </a:p>
          <a:p>
            <a:pPr eaLnBrk="1" hangingPunct="1"/>
            <a:endParaRPr lang="en-US" altLang="en-US" sz="2400">
              <a:effectLst/>
            </a:endParaRPr>
          </a:p>
          <a:p>
            <a:pPr eaLnBrk="1" hangingPunct="1"/>
            <a:endParaRPr lang="en-US" altLang="en-US" sz="2400">
              <a:effectLst/>
            </a:endParaRPr>
          </a:p>
          <a:p>
            <a:pPr eaLnBrk="1" hangingPunct="1"/>
            <a:endParaRPr lang="en-US" altLang="en-US" sz="2400">
              <a:effectLst/>
            </a:endParaRPr>
          </a:p>
          <a:p>
            <a:pPr eaLnBrk="1" hangingPunct="1"/>
            <a:r>
              <a:rPr lang="zh-CN" altLang="en-US" sz="2400">
                <a:effectLst/>
              </a:rPr>
              <a:t>灰度图像 </a:t>
            </a:r>
            <a:r>
              <a:rPr lang="en-US" altLang="en-US" sz="2400" i="1">
                <a:effectLst/>
              </a:rPr>
              <a:t>f </a:t>
            </a:r>
            <a:r>
              <a:rPr lang="zh-CN" altLang="en-US" sz="2400">
                <a:effectLst/>
              </a:rPr>
              <a:t>的底帽变换定义为其闭运算结果减去 </a:t>
            </a:r>
            <a:r>
              <a:rPr lang="en-US" altLang="zh-CN" sz="2400" i="1">
                <a:effectLst/>
              </a:rPr>
              <a:t>f</a:t>
            </a:r>
            <a:r>
              <a:rPr lang="en-US" altLang="en-US" sz="2400">
                <a:effectLst/>
              </a:rPr>
              <a:t>：</a:t>
            </a:r>
          </a:p>
        </p:txBody>
      </p:sp>
      <p:graphicFrame>
        <p:nvGraphicFramePr>
          <p:cNvPr id="132101" name="Object 5">
            <a:extLst>
              <a:ext uri="{FF2B5EF4-FFF2-40B4-BE49-F238E27FC236}">
                <a16:creationId xmlns:a16="http://schemas.microsoft.com/office/drawing/2014/main" id="{43E514D9-F676-48DD-8CC3-B103E60CBC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3386396"/>
              </p:ext>
            </p:extLst>
          </p:nvPr>
        </p:nvGraphicFramePr>
        <p:xfrm>
          <a:off x="2457450" y="2312987"/>
          <a:ext cx="37338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87" name="Equation" r:id="rId4" imgW="21507450" imgH="3952875" progId="Equation.DSMT4">
                  <p:embed/>
                </p:oleObj>
              </mc:Choice>
              <mc:Fallback>
                <p:oleObj name="Equation" r:id="rId4" imgW="21507450" imgH="3952875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7450" y="2312987"/>
                        <a:ext cx="37338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102" name="Object 7">
            <a:extLst>
              <a:ext uri="{FF2B5EF4-FFF2-40B4-BE49-F238E27FC236}">
                <a16:creationId xmlns:a16="http://schemas.microsoft.com/office/drawing/2014/main" id="{E9F6EF86-636B-460A-921A-3B70B75C3E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9656323"/>
              </p:ext>
            </p:extLst>
          </p:nvPr>
        </p:nvGraphicFramePr>
        <p:xfrm>
          <a:off x="2543175" y="4462462"/>
          <a:ext cx="356235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88" name="Equation" r:id="rId6" imgW="22164675" imgH="3952875" progId="Equation.DSMT4">
                  <p:embed/>
                </p:oleObj>
              </mc:Choice>
              <mc:Fallback>
                <p:oleObj name="Equation" r:id="rId6" imgW="22164675" imgH="3952875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3175" y="4462462"/>
                        <a:ext cx="3562350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2103" name="组合 11">
            <a:extLst>
              <a:ext uri="{FF2B5EF4-FFF2-40B4-BE49-F238E27FC236}">
                <a16:creationId xmlns:a16="http://schemas.microsoft.com/office/drawing/2014/main" id="{03D9E5E0-96E6-406D-A057-8F19C897294C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132105" name="文本框 12">
              <a:extLst>
                <a:ext uri="{FF2B5EF4-FFF2-40B4-BE49-F238E27FC236}">
                  <a16:creationId xmlns:a16="http://schemas.microsoft.com/office/drawing/2014/main" id="{236B6DAC-86EE-46E3-A727-ABD0FB43C6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132106" name="直线连接符 13">
              <a:extLst>
                <a:ext uri="{FF2B5EF4-FFF2-40B4-BE49-F238E27FC236}">
                  <a16:creationId xmlns:a16="http://schemas.microsoft.com/office/drawing/2014/main" id="{076B448B-B123-44E4-AF82-489F5503F11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32104" name="直线连接符 14">
            <a:extLst>
              <a:ext uri="{FF2B5EF4-FFF2-40B4-BE49-F238E27FC236}">
                <a16:creationId xmlns:a16="http://schemas.microsoft.com/office/drawing/2014/main" id="{718E6067-B48A-4902-9922-E079718F4DC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225" y="919163"/>
            <a:ext cx="843915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Number Placeholder 5">
            <a:extLst>
              <a:ext uri="{FF2B5EF4-FFF2-40B4-BE49-F238E27FC236}">
                <a16:creationId xmlns:a16="http://schemas.microsoft.com/office/drawing/2014/main" id="{04C300FD-B5C2-4AAC-9345-B5EEFABAF3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480DB95-89ED-4D12-98A9-727B6F20C9E0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72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654338" name="Rectangle 2">
            <a:extLst>
              <a:ext uri="{FF2B5EF4-FFF2-40B4-BE49-F238E27FC236}">
                <a16:creationId xmlns:a16="http://schemas.microsoft.com/office/drawing/2014/main" id="{20A3C626-48AC-4F73-90A0-B99F2BD87E4E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146050"/>
            <a:ext cx="8540750" cy="9112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3200"/>
              <a:t>灰度级形态学</a:t>
            </a:r>
            <a:r>
              <a:rPr lang="zh-CN" altLang="en-US" sz="3200"/>
              <a:t>算法：粒度测定</a:t>
            </a:r>
          </a:p>
        </p:txBody>
      </p:sp>
      <p:sp>
        <p:nvSpPr>
          <p:cNvPr id="136196" name="Rectangle 3">
            <a:extLst>
              <a:ext uri="{FF2B5EF4-FFF2-40B4-BE49-F238E27FC236}">
                <a16:creationId xmlns:a16="http://schemas.microsoft.com/office/drawing/2014/main" id="{3EBCBF29-DEB3-4B72-9F5E-A6178BC17739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400">
                <a:effectLst/>
              </a:rPr>
              <a:t>粒度测定法用于测定图像中颗粒分布的大小</a:t>
            </a:r>
            <a:endParaRPr lang="en-US" altLang="zh-CN" sz="2400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>
              <a:effectLst/>
            </a:endParaRPr>
          </a:p>
          <a:p>
            <a:pPr eaLnBrk="1" hangingPunct="1"/>
            <a:r>
              <a:rPr lang="zh-CN" altLang="en-US" sz="2400">
                <a:effectLst/>
              </a:rPr>
              <a:t>特定大小的开运算对包含相似大小粒子的输入图像区域的影响最大</a:t>
            </a:r>
            <a:endParaRPr lang="en-US" altLang="zh-CN" sz="2400">
              <a:effectLst/>
            </a:endParaRPr>
          </a:p>
          <a:p>
            <a:pPr eaLnBrk="1" hangingPunct="1"/>
            <a:endParaRPr lang="en-US" altLang="en-US" sz="2400">
              <a:effectLst/>
            </a:endParaRPr>
          </a:p>
          <a:p>
            <a:pPr eaLnBrk="1" hangingPunct="1"/>
            <a:endParaRPr lang="en-US" altLang="en-US" sz="2400">
              <a:effectLst/>
            </a:endParaRPr>
          </a:p>
          <a:p>
            <a:pPr eaLnBrk="1" hangingPunct="1"/>
            <a:r>
              <a:rPr lang="zh-CN" altLang="en-US" sz="2400">
                <a:effectLst/>
              </a:rPr>
              <a:t>对于每个开运算，计算开运算中像素值的总和（表面积）</a:t>
            </a:r>
            <a:endParaRPr lang="en-US" altLang="en-US" sz="2400">
              <a:effectLst/>
            </a:endParaRPr>
          </a:p>
          <a:p>
            <a:pPr eaLnBrk="1" hangingPunct="1"/>
            <a:endParaRPr lang="en-US" altLang="en-US" sz="2400">
              <a:effectLst/>
            </a:endParaRPr>
          </a:p>
        </p:txBody>
      </p:sp>
      <p:grpSp>
        <p:nvGrpSpPr>
          <p:cNvPr id="136197" name="组合 9">
            <a:extLst>
              <a:ext uri="{FF2B5EF4-FFF2-40B4-BE49-F238E27FC236}">
                <a16:creationId xmlns:a16="http://schemas.microsoft.com/office/drawing/2014/main" id="{51CF6FC3-EA17-4F3F-BE53-77F72EF6B101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136199" name="文本框 10">
              <a:extLst>
                <a:ext uri="{FF2B5EF4-FFF2-40B4-BE49-F238E27FC236}">
                  <a16:creationId xmlns:a16="http://schemas.microsoft.com/office/drawing/2014/main" id="{46F4D6FF-5E19-4F21-96A3-5D2C1CBB3C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136200" name="直线连接符 11">
              <a:extLst>
                <a:ext uri="{FF2B5EF4-FFF2-40B4-BE49-F238E27FC236}">
                  <a16:creationId xmlns:a16="http://schemas.microsoft.com/office/drawing/2014/main" id="{EC5564D6-3D3B-4793-814D-B126DBC889C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36198" name="直线连接符 12">
            <a:extLst>
              <a:ext uri="{FF2B5EF4-FFF2-40B4-BE49-F238E27FC236}">
                <a16:creationId xmlns:a16="http://schemas.microsoft.com/office/drawing/2014/main" id="{BCA158E5-A26C-4A45-BEEE-7256FD764EA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225" y="919163"/>
            <a:ext cx="843915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Number Placeholder 5">
            <a:extLst>
              <a:ext uri="{FF2B5EF4-FFF2-40B4-BE49-F238E27FC236}">
                <a16:creationId xmlns:a16="http://schemas.microsoft.com/office/drawing/2014/main" id="{5AEFEED3-E8BD-4D61-8117-0E08E16635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F67AF48-3B60-4C79-939F-5F89B1F6B97F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73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657410" name="Rectangle 2">
            <a:extLst>
              <a:ext uri="{FF2B5EF4-FFF2-40B4-BE49-F238E27FC236}">
                <a16:creationId xmlns:a16="http://schemas.microsoft.com/office/drawing/2014/main" id="{C630C340-F870-4576-96ED-A0BBDB12E648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146050"/>
            <a:ext cx="8540750" cy="9112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3600"/>
              <a:t>灰度级形态学</a:t>
            </a:r>
            <a:r>
              <a:rPr lang="zh-CN" altLang="en-US" sz="3600"/>
              <a:t>算法：纹理分割</a:t>
            </a:r>
          </a:p>
        </p:txBody>
      </p:sp>
      <p:sp>
        <p:nvSpPr>
          <p:cNvPr id="140292" name="Rectangle 3">
            <a:extLst>
              <a:ext uri="{FF2B5EF4-FFF2-40B4-BE49-F238E27FC236}">
                <a16:creationId xmlns:a16="http://schemas.microsoft.com/office/drawing/2014/main" id="{7686FEDB-E391-40CF-9FD6-0978ED15AFC8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403225" y="1612900"/>
            <a:ext cx="8540750" cy="4498975"/>
          </a:xfrm>
        </p:spPr>
        <p:txBody>
          <a:bodyPr/>
          <a:lstStyle/>
          <a:p>
            <a:pPr eaLnBrk="1" hangingPunct="1"/>
            <a:r>
              <a:rPr lang="zh-CN" altLang="en-US" sz="2400">
                <a:effectLst/>
              </a:rPr>
              <a:t>将图像细分为多个区域的过程。</a:t>
            </a:r>
            <a:endParaRPr lang="en-US" altLang="en-US" sz="2400">
              <a:effectLst/>
            </a:endParaRPr>
          </a:p>
        </p:txBody>
      </p:sp>
      <p:grpSp>
        <p:nvGrpSpPr>
          <p:cNvPr id="140293" name="组合 9">
            <a:extLst>
              <a:ext uri="{FF2B5EF4-FFF2-40B4-BE49-F238E27FC236}">
                <a16:creationId xmlns:a16="http://schemas.microsoft.com/office/drawing/2014/main" id="{7CF44AF3-BF88-4E95-80EF-4A058B5CD088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140295" name="文本框 10">
              <a:extLst>
                <a:ext uri="{FF2B5EF4-FFF2-40B4-BE49-F238E27FC236}">
                  <a16:creationId xmlns:a16="http://schemas.microsoft.com/office/drawing/2014/main" id="{60AFB49B-3D94-4329-9A02-462EED78A9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140296" name="直线连接符 11">
              <a:extLst>
                <a:ext uri="{FF2B5EF4-FFF2-40B4-BE49-F238E27FC236}">
                  <a16:creationId xmlns:a16="http://schemas.microsoft.com/office/drawing/2014/main" id="{F49DAEDA-CA23-4528-82BF-BE3F2ACE0DF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40294" name="直线连接符 12">
            <a:extLst>
              <a:ext uri="{FF2B5EF4-FFF2-40B4-BE49-F238E27FC236}">
                <a16:creationId xmlns:a16="http://schemas.microsoft.com/office/drawing/2014/main" id="{691B44D9-1AAA-4595-AFAA-F371FBD3623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225" y="919163"/>
            <a:ext cx="843915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Number Placeholder 5">
            <a:extLst>
              <a:ext uri="{FF2B5EF4-FFF2-40B4-BE49-F238E27FC236}">
                <a16:creationId xmlns:a16="http://schemas.microsoft.com/office/drawing/2014/main" id="{E6157EDA-B144-4C0B-A0B6-6C4518791A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D5D2723-CABE-444D-981D-5ADF51805846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74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659458" name="Rectangle 2">
            <a:extLst>
              <a:ext uri="{FF2B5EF4-FFF2-40B4-BE49-F238E27FC236}">
                <a16:creationId xmlns:a16="http://schemas.microsoft.com/office/drawing/2014/main" id="{1ED012FF-006E-4E85-8AE9-84A92D6A3668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146050"/>
            <a:ext cx="8540750" cy="9112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200"/>
              <a:t>灰度形态学重建</a:t>
            </a:r>
            <a:r>
              <a:rPr lang="en-US" altLang="zh-CN" sz="3200"/>
              <a:t>(1)</a:t>
            </a:r>
          </a:p>
        </p:txBody>
      </p:sp>
      <p:sp>
        <p:nvSpPr>
          <p:cNvPr id="659459" name="Rectangle 3">
            <a:extLst>
              <a:ext uri="{FF2B5EF4-FFF2-40B4-BE49-F238E27FC236}">
                <a16:creationId xmlns:a16="http://schemas.microsoft.com/office/drawing/2014/main" id="{7D025B77-948E-41F2-920A-C9BC74E8FD0D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435820" y="1489075"/>
            <a:ext cx="8272359" cy="4544369"/>
          </a:xfrm>
        </p:spPr>
        <p:txBody>
          <a:bodyPr/>
          <a:lstStyle/>
          <a:p>
            <a:pPr eaLnBrk="1" hangingPunct="1"/>
            <a:r>
              <a:rPr lang="zh-CN" altLang="en-US" sz="24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令 </a:t>
            </a:r>
            <a:r>
              <a:rPr lang="en-US" altLang="en-US" sz="2400" i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4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zh-CN" altLang="en-US" sz="24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en-US" sz="2400" i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sz="24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分别表示标记图像和模板图像。假设</a:t>
            </a:r>
            <a:r>
              <a:rPr lang="zh-CN" altLang="en-US" sz="2400" i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altLang="en-US" sz="2400" i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 </a:t>
            </a:r>
            <a:r>
              <a:rPr lang="zh-CN" altLang="en-US" sz="24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en-US" sz="2400" i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sz="24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是大小相同的灰度图像，且 </a:t>
            </a:r>
            <a:r>
              <a:rPr lang="en-US" altLang="en-US" sz="2400" i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en-US" sz="24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≤ </a:t>
            </a:r>
            <a:r>
              <a:rPr lang="en-US" altLang="en-US" sz="2400" i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sz="24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en-US" altLang="en-US" sz="2400" i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 </a:t>
            </a:r>
            <a:r>
              <a:rPr lang="zh-CN" altLang="en-US" sz="24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相对于</a:t>
            </a:r>
            <a:r>
              <a:rPr lang="en-US" altLang="en-US" sz="2400" i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sz="24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的大小为 </a:t>
            </a:r>
            <a:r>
              <a:rPr lang="en-US" altLang="zh-CN" sz="24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b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测地膨胀</a:t>
            </a:r>
            <a:r>
              <a:rPr lang="zh-CN" altLang="en-US" sz="24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定义为：</a:t>
            </a:r>
            <a:endParaRPr lang="en-US" altLang="en-US" sz="2400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000">
              <a:effectLst/>
            </a:endParaRPr>
          </a:p>
          <a:p>
            <a:pPr eaLnBrk="1" hangingPunct="1"/>
            <a:r>
              <a:rPr lang="en-US" altLang="en-US" sz="24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相对于</a:t>
            </a:r>
            <a:r>
              <a:rPr lang="en-US" altLang="en-US" sz="2400" i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sz="24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b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大小为</a:t>
            </a:r>
            <a:r>
              <a:rPr lang="zh-CN" altLang="en-US" sz="2400" b="1" i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altLang="en-US" sz="2400" b="1" i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400" b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zh-CN" altLang="en-US" sz="2400" b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的测地膨胀</a:t>
            </a:r>
            <a:r>
              <a:rPr lang="zh-CN" altLang="en-US" sz="24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定义为：</a:t>
            </a:r>
            <a:endParaRPr lang="en-US" altLang="en-US" sz="240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59464" name="Object 8">
            <a:extLst>
              <a:ext uri="{FF2B5EF4-FFF2-40B4-BE49-F238E27FC236}">
                <a16:creationId xmlns:a16="http://schemas.microsoft.com/office/drawing/2014/main" id="{C4886819-63D5-4BEF-91A3-7C790A57B4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35125" y="5060950"/>
          <a:ext cx="5976938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55" name="Equation" r:id="rId3" imgW="47615475" imgH="4829175" progId="Equation.DSMT4">
                  <p:embed/>
                </p:oleObj>
              </mc:Choice>
              <mc:Fallback>
                <p:oleObj name="Equation" r:id="rId3" imgW="47615475" imgH="4829175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5125" y="5060950"/>
                        <a:ext cx="5976938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3366" name="图片 1">
            <a:extLst>
              <a:ext uri="{FF2B5EF4-FFF2-40B4-BE49-F238E27FC236}">
                <a16:creationId xmlns:a16="http://schemas.microsoft.com/office/drawing/2014/main" id="{0EA1AE67-C196-4ABC-B97E-15DA4B686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800" y="2743200"/>
            <a:ext cx="3378200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67" name="文本框 4">
            <a:extLst>
              <a:ext uri="{FF2B5EF4-FFF2-40B4-BE49-F238E27FC236}">
                <a16:creationId xmlns:a16="http://schemas.microsoft.com/office/drawing/2014/main" id="{20E32EF9-7905-4CAD-98E0-CE1D61212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5225" y="3509963"/>
            <a:ext cx="3943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latin typeface="Tahoma" panose="020B0604030504040204" pitchFamily="34" charset="0"/>
              </a:rPr>
              <a:t>式中， ∧ 表示逐点最小算子</a:t>
            </a:r>
            <a:endParaRPr kumimoji="1" lang="zh-CN" altLang="en-US" sz="2400">
              <a:latin typeface="Tahoma" panose="020B0604030504040204" pitchFamily="34" charset="0"/>
            </a:endParaRPr>
          </a:p>
        </p:txBody>
      </p:sp>
      <p:grpSp>
        <p:nvGrpSpPr>
          <p:cNvPr id="143368" name="组合 12">
            <a:extLst>
              <a:ext uri="{FF2B5EF4-FFF2-40B4-BE49-F238E27FC236}">
                <a16:creationId xmlns:a16="http://schemas.microsoft.com/office/drawing/2014/main" id="{EEFB602D-C69D-45C4-8C35-2CA9A1114169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143370" name="文本框 13">
              <a:extLst>
                <a:ext uri="{FF2B5EF4-FFF2-40B4-BE49-F238E27FC236}">
                  <a16:creationId xmlns:a16="http://schemas.microsoft.com/office/drawing/2014/main" id="{4F35596B-E90F-41E7-A038-BA145BDC64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143371" name="直线连接符 14">
              <a:extLst>
                <a:ext uri="{FF2B5EF4-FFF2-40B4-BE49-F238E27FC236}">
                  <a16:creationId xmlns:a16="http://schemas.microsoft.com/office/drawing/2014/main" id="{D11C84C1-3665-43A6-B77E-AA7D660C9B9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43369" name="直线连接符 15">
            <a:extLst>
              <a:ext uri="{FF2B5EF4-FFF2-40B4-BE49-F238E27FC236}">
                <a16:creationId xmlns:a16="http://schemas.microsoft.com/office/drawing/2014/main" id="{EC13FC8D-D2A8-4BC5-8B30-2846E09B061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225" y="919163"/>
            <a:ext cx="843915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Number Placeholder 5">
            <a:extLst>
              <a:ext uri="{FF2B5EF4-FFF2-40B4-BE49-F238E27FC236}">
                <a16:creationId xmlns:a16="http://schemas.microsoft.com/office/drawing/2014/main" id="{6C8463FF-0381-4EC3-9D02-F31407025F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B18A2F3-A570-4A65-ADD5-C2EE4028D717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75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661506" name="Rectangle 2">
            <a:extLst>
              <a:ext uri="{FF2B5EF4-FFF2-40B4-BE49-F238E27FC236}">
                <a16:creationId xmlns:a16="http://schemas.microsoft.com/office/drawing/2014/main" id="{DB7E5DDB-2A00-4607-AFD5-D4ABC66B0013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146050"/>
            <a:ext cx="8540750" cy="9112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200"/>
              <a:t>灰度形态学重建</a:t>
            </a:r>
            <a:r>
              <a:rPr lang="en-US" altLang="zh-CN" sz="3200"/>
              <a:t>(2)</a:t>
            </a:r>
          </a:p>
        </p:txBody>
      </p:sp>
      <p:sp>
        <p:nvSpPr>
          <p:cNvPr id="661507" name="Rectangle 3">
            <a:extLst>
              <a:ext uri="{FF2B5EF4-FFF2-40B4-BE49-F238E27FC236}">
                <a16:creationId xmlns:a16="http://schemas.microsoft.com/office/drawing/2014/main" id="{2FAECCBA-974F-4F7B-9D9A-C8554076ACE9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403225" y="1474789"/>
            <a:ext cx="8540750" cy="4498975"/>
          </a:xfrm>
        </p:spPr>
        <p:txBody>
          <a:bodyPr/>
          <a:lstStyle/>
          <a:p>
            <a:pPr eaLnBrk="1" hangingPunct="1"/>
            <a:r>
              <a:rPr lang="en-US" altLang="en-US" sz="2400">
                <a:effectLst/>
              </a:rPr>
              <a:t> </a:t>
            </a:r>
            <a:r>
              <a:rPr lang="en-US" altLang="en-US" sz="2400" i="1">
                <a:effectLst/>
              </a:rPr>
              <a:t>f </a:t>
            </a:r>
            <a:r>
              <a:rPr lang="zh-CN" altLang="en-US" sz="2400">
                <a:effectLst/>
              </a:rPr>
              <a:t>相对于</a:t>
            </a:r>
            <a:r>
              <a:rPr lang="en-US" altLang="en-US" sz="2400" i="1">
                <a:effectLst/>
              </a:rPr>
              <a:t>g</a:t>
            </a:r>
            <a:r>
              <a:rPr lang="zh-CN" altLang="en-US" sz="2400">
                <a:effectLst/>
              </a:rPr>
              <a:t>的大小为 </a:t>
            </a:r>
            <a:r>
              <a:rPr lang="en-US" altLang="zh-CN" sz="2400">
                <a:effectLst/>
              </a:rPr>
              <a:t>1 </a:t>
            </a:r>
            <a:r>
              <a:rPr lang="zh-CN" altLang="en-US" sz="2400">
                <a:effectLst/>
              </a:rPr>
              <a:t>的</a:t>
            </a:r>
            <a:r>
              <a:rPr lang="zh-CN" altLang="en-US" sz="2400" b="1">
                <a:solidFill>
                  <a:srgbClr val="FF0000"/>
                </a:solidFill>
                <a:effectLst/>
              </a:rPr>
              <a:t>测地腐蚀</a:t>
            </a:r>
            <a:r>
              <a:rPr lang="zh-CN" altLang="en-US" sz="2400">
                <a:effectLst/>
              </a:rPr>
              <a:t>定义为：</a:t>
            </a:r>
            <a:endParaRPr lang="en-US" altLang="en-US" sz="2400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	</a:t>
            </a:r>
            <a:r>
              <a:rPr lang="zh-CN" altLang="en-US" sz="2400">
                <a:effectLst/>
              </a:rPr>
              <a:t>  </a:t>
            </a:r>
            <a:endParaRPr lang="en-US" altLang="zh-CN" sz="2400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	</a:t>
            </a:r>
            <a:r>
              <a:rPr lang="zh-CN" altLang="en-US" sz="2400">
                <a:effectLst/>
              </a:rPr>
              <a:t>  </a:t>
            </a:r>
            <a:endParaRPr lang="en-US" altLang="zh-CN" sz="2400">
              <a:effectLst/>
            </a:endParaRPr>
          </a:p>
          <a:p>
            <a:pPr eaLnBrk="1" hangingPunct="1"/>
            <a:r>
              <a:rPr lang="zh-CN" altLang="en-US" sz="2400">
                <a:effectLst/>
              </a:rPr>
              <a:t> </a:t>
            </a:r>
            <a:r>
              <a:rPr lang="en-US" altLang="en-US" sz="2400" i="1">
                <a:effectLst/>
              </a:rPr>
              <a:t>f</a:t>
            </a:r>
            <a:r>
              <a:rPr lang="zh-CN" altLang="en-US" sz="2400">
                <a:effectLst/>
              </a:rPr>
              <a:t>相对于</a:t>
            </a:r>
            <a:r>
              <a:rPr lang="en-US" altLang="en-US" sz="2400" i="1">
                <a:effectLst/>
              </a:rPr>
              <a:t>g</a:t>
            </a:r>
            <a:r>
              <a:rPr lang="zh-CN" altLang="en-US" sz="2400">
                <a:effectLst/>
              </a:rPr>
              <a:t>的</a:t>
            </a:r>
            <a:r>
              <a:rPr lang="zh-CN" altLang="en-US" sz="2400" b="1">
                <a:solidFill>
                  <a:srgbClr val="FF0000"/>
                </a:solidFill>
                <a:effectLst/>
              </a:rPr>
              <a:t>大小为 </a:t>
            </a:r>
            <a:r>
              <a:rPr lang="en-US" altLang="en-US" sz="2400" b="1" i="1">
                <a:solidFill>
                  <a:srgbClr val="FF0000"/>
                </a:solidFill>
                <a:effectLst/>
              </a:rPr>
              <a:t>n </a:t>
            </a:r>
            <a:r>
              <a:rPr lang="zh-CN" altLang="en-US" sz="2400" b="1">
                <a:solidFill>
                  <a:srgbClr val="FF0000"/>
                </a:solidFill>
                <a:effectLst/>
              </a:rPr>
              <a:t>的测地腐蚀</a:t>
            </a:r>
            <a:r>
              <a:rPr lang="zh-CN" altLang="en-US" sz="2400">
                <a:effectLst/>
              </a:rPr>
              <a:t>定义为：</a:t>
            </a:r>
            <a:endParaRPr lang="en-US" altLang="en-US" sz="2400">
              <a:effectLst/>
            </a:endParaRPr>
          </a:p>
        </p:txBody>
      </p:sp>
      <p:graphicFrame>
        <p:nvGraphicFramePr>
          <p:cNvPr id="661510" name="Object 6">
            <a:extLst>
              <a:ext uri="{FF2B5EF4-FFF2-40B4-BE49-F238E27FC236}">
                <a16:creationId xmlns:a16="http://schemas.microsoft.com/office/drawing/2014/main" id="{ADD4BDED-9064-4BCE-B88C-1F57074D14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8330249"/>
              </p:ext>
            </p:extLst>
          </p:nvPr>
        </p:nvGraphicFramePr>
        <p:xfrm>
          <a:off x="1601788" y="4829177"/>
          <a:ext cx="5867400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79" name="Equation" r:id="rId3" imgW="46739175" imgH="4829175" progId="Equation.DSMT4">
                  <p:embed/>
                </p:oleObj>
              </mc:Choice>
              <mc:Fallback>
                <p:oleObj name="Equation" r:id="rId3" imgW="46739175" imgH="4829175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788" y="4829177"/>
                        <a:ext cx="5867400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4390" name="图片 1">
            <a:extLst>
              <a:ext uri="{FF2B5EF4-FFF2-40B4-BE49-F238E27FC236}">
                <a16:creationId xmlns:a16="http://schemas.microsoft.com/office/drawing/2014/main" id="{DF84D013-624A-4104-8D70-ABE8E4235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3" y="2130427"/>
            <a:ext cx="39830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391" name="文本框 2">
            <a:extLst>
              <a:ext uri="{FF2B5EF4-FFF2-40B4-BE49-F238E27FC236}">
                <a16:creationId xmlns:a16="http://schemas.microsoft.com/office/drawing/2014/main" id="{5D8C518C-7F43-4C22-88A3-D934CA482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5850" y="3152777"/>
            <a:ext cx="42513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latin typeface="Tahoma" panose="020B0604030504040204" pitchFamily="34" charset="0"/>
              </a:rPr>
              <a:t>式中， ∨ 表示逐点最大算子。</a:t>
            </a:r>
            <a:endParaRPr kumimoji="1" lang="zh-CN" altLang="en-US" sz="2400">
              <a:latin typeface="Tahoma" panose="020B0604030504040204" pitchFamily="34" charset="0"/>
            </a:endParaRPr>
          </a:p>
        </p:txBody>
      </p:sp>
      <p:grpSp>
        <p:nvGrpSpPr>
          <p:cNvPr id="144392" name="组合 12">
            <a:extLst>
              <a:ext uri="{FF2B5EF4-FFF2-40B4-BE49-F238E27FC236}">
                <a16:creationId xmlns:a16="http://schemas.microsoft.com/office/drawing/2014/main" id="{42663558-FFEE-45A5-9095-635D36504CAB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144394" name="文本框 13">
              <a:extLst>
                <a:ext uri="{FF2B5EF4-FFF2-40B4-BE49-F238E27FC236}">
                  <a16:creationId xmlns:a16="http://schemas.microsoft.com/office/drawing/2014/main" id="{BF65791A-80B4-4D35-89FF-1F9C94E078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144395" name="直线连接符 14">
              <a:extLst>
                <a:ext uri="{FF2B5EF4-FFF2-40B4-BE49-F238E27FC236}">
                  <a16:creationId xmlns:a16="http://schemas.microsoft.com/office/drawing/2014/main" id="{45A5A0BC-05A5-4338-B825-5D5051D1094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44393" name="直线连接符 15">
            <a:extLst>
              <a:ext uri="{FF2B5EF4-FFF2-40B4-BE49-F238E27FC236}">
                <a16:creationId xmlns:a16="http://schemas.microsoft.com/office/drawing/2014/main" id="{A3081140-6B34-40A8-B430-43E9C3FF474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225" y="919163"/>
            <a:ext cx="843915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Number Placeholder 5">
            <a:extLst>
              <a:ext uri="{FF2B5EF4-FFF2-40B4-BE49-F238E27FC236}">
                <a16:creationId xmlns:a16="http://schemas.microsoft.com/office/drawing/2014/main" id="{92C6C0B0-4D44-4A40-9741-5A3AB674D4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FBC905E-5592-40DD-B839-9859414140D5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76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662530" name="Rectangle 2">
            <a:extLst>
              <a:ext uri="{FF2B5EF4-FFF2-40B4-BE49-F238E27FC236}">
                <a16:creationId xmlns:a16="http://schemas.microsoft.com/office/drawing/2014/main" id="{8B73F24B-C4AB-4D7A-90F5-6F0C959371B4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146050"/>
            <a:ext cx="8540750" cy="9112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200"/>
              <a:t>灰度形态学重建</a:t>
            </a:r>
            <a:r>
              <a:rPr lang="en-US" altLang="zh-CN" sz="3200"/>
              <a:t>(3)</a:t>
            </a:r>
          </a:p>
        </p:txBody>
      </p:sp>
      <p:sp>
        <p:nvSpPr>
          <p:cNvPr id="145412" name="Rectangle 3">
            <a:extLst>
              <a:ext uri="{FF2B5EF4-FFF2-40B4-BE49-F238E27FC236}">
                <a16:creationId xmlns:a16="http://schemas.microsoft.com/office/drawing/2014/main" id="{C6006CD0-9A19-4207-9B07-0CF6CCF2A43D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312738" y="1163513"/>
            <a:ext cx="8540750" cy="4651375"/>
          </a:xfrm>
        </p:spPr>
        <p:txBody>
          <a:bodyPr/>
          <a:lstStyle/>
          <a:p>
            <a:pPr eaLnBrk="1" hangingPunct="1"/>
            <a:r>
              <a:rPr lang="zh-CN" altLang="en-US" sz="2400">
                <a:effectLst/>
              </a:rPr>
              <a:t>灰度标记图像 </a:t>
            </a:r>
            <a:r>
              <a:rPr lang="en-US" altLang="en-US" sz="2400" i="1">
                <a:effectLst/>
              </a:rPr>
              <a:t>f </a:t>
            </a:r>
            <a:r>
              <a:rPr lang="zh-CN" altLang="en-US" sz="2400">
                <a:effectLst/>
              </a:rPr>
              <a:t>对灰度模板图像 </a:t>
            </a:r>
            <a:r>
              <a:rPr lang="en-US" altLang="en-US" sz="2400" i="1">
                <a:effectLst/>
              </a:rPr>
              <a:t>g</a:t>
            </a:r>
            <a:r>
              <a:rPr lang="en-US" altLang="en-US" sz="2400">
                <a:effectLst/>
              </a:rPr>
              <a:t> </a:t>
            </a:r>
            <a:r>
              <a:rPr lang="zh-CN" altLang="en-US" sz="2400">
                <a:effectLst/>
              </a:rPr>
              <a:t>的</a:t>
            </a:r>
            <a:r>
              <a:rPr lang="zh-CN" altLang="en-US" sz="2400" b="1">
                <a:solidFill>
                  <a:srgbClr val="FF0000"/>
                </a:solidFill>
                <a:effectLst/>
              </a:rPr>
              <a:t>膨胀形态学重建</a:t>
            </a:r>
            <a:r>
              <a:rPr lang="en-US" altLang="en-US" sz="2400">
                <a:effectLst/>
              </a:rPr>
              <a:t>，</a:t>
            </a:r>
            <a:r>
              <a:rPr lang="zh-CN" altLang="en-US" sz="2400">
                <a:effectLst/>
              </a:rPr>
              <a:t>定义为 ：</a:t>
            </a:r>
            <a:r>
              <a:rPr lang="en-US" altLang="en-US" sz="2400" i="1">
                <a:effectLst/>
              </a:rPr>
              <a:t>f</a:t>
            </a:r>
            <a:r>
              <a:rPr lang="en-US" altLang="en-US" sz="2400">
                <a:effectLst/>
              </a:rPr>
              <a:t> </a:t>
            </a:r>
            <a:r>
              <a:rPr lang="zh-CN" altLang="en-US" sz="2400">
                <a:effectLst/>
              </a:rPr>
              <a:t>相对于</a:t>
            </a:r>
            <a:r>
              <a:rPr lang="en-US" altLang="en-US" sz="2400" i="1">
                <a:effectLst/>
              </a:rPr>
              <a:t>g</a:t>
            </a:r>
            <a:r>
              <a:rPr lang="zh-CN" altLang="en-US" sz="2400">
                <a:effectLst/>
              </a:rPr>
              <a:t>的测地膨胀，</a:t>
            </a:r>
            <a:r>
              <a:rPr lang="zh-CN" altLang="en-US" sz="2400">
                <a:solidFill>
                  <a:schemeClr val="accent5">
                    <a:lumMod val="50000"/>
                  </a:schemeClr>
                </a:solidFill>
                <a:effectLst/>
              </a:rPr>
              <a:t>反复迭代直至达到稳定</a:t>
            </a:r>
            <a:r>
              <a:rPr lang="zh-CN" altLang="en-US" sz="2400">
                <a:effectLst/>
              </a:rPr>
              <a:t>。即：</a:t>
            </a:r>
            <a:endParaRPr lang="en-US" altLang="zh-CN" sz="2400">
              <a:effectLst/>
            </a:endParaRPr>
          </a:p>
          <a:p>
            <a:pPr eaLnBrk="1" hangingPunct="1"/>
            <a:endParaRPr lang="en-US" altLang="en-US" sz="2400">
              <a:effectLst/>
            </a:endParaRPr>
          </a:p>
          <a:p>
            <a:pPr eaLnBrk="1" hangingPunct="1"/>
            <a:endParaRPr lang="en-US" altLang="en-US" sz="2400">
              <a:effectLst/>
            </a:endParaRPr>
          </a:p>
          <a:p>
            <a:pPr eaLnBrk="1" hangingPunct="1"/>
            <a:endParaRPr lang="en-US" altLang="en-US" sz="2400">
              <a:effectLst/>
            </a:endParaRPr>
          </a:p>
          <a:p>
            <a:pPr eaLnBrk="1" hangingPunct="1"/>
            <a:endParaRPr lang="en-US" altLang="en-US" sz="2400">
              <a:effectLst/>
            </a:endParaRPr>
          </a:p>
          <a:p>
            <a:pPr eaLnBrk="1" hangingPunct="1"/>
            <a:r>
              <a:rPr lang="en-US" altLang="en-US" sz="2400">
                <a:effectLst/>
              </a:rPr>
              <a:t> </a:t>
            </a:r>
            <a:r>
              <a:rPr lang="en-US" altLang="en-US" sz="2400" i="1">
                <a:effectLst/>
              </a:rPr>
              <a:t>f </a:t>
            </a:r>
            <a:r>
              <a:rPr lang="zh-CN" altLang="en-US" sz="2400">
                <a:effectLst/>
              </a:rPr>
              <a:t>对 </a:t>
            </a:r>
            <a:r>
              <a:rPr lang="en-US" altLang="en-US" sz="2400" i="1">
                <a:effectLst/>
              </a:rPr>
              <a:t>g</a:t>
            </a:r>
            <a:r>
              <a:rPr lang="en-US" altLang="en-US" sz="2400">
                <a:effectLst/>
              </a:rPr>
              <a:t> </a:t>
            </a:r>
            <a:r>
              <a:rPr lang="zh-CN" altLang="en-US" sz="2400">
                <a:effectLst/>
              </a:rPr>
              <a:t>的</a:t>
            </a:r>
            <a:r>
              <a:rPr lang="zh-CN" altLang="en-US" sz="2400" b="1">
                <a:solidFill>
                  <a:srgbClr val="FF0000"/>
                </a:solidFill>
                <a:effectLst/>
              </a:rPr>
              <a:t>腐蚀形态学重建</a:t>
            </a:r>
            <a:r>
              <a:rPr lang="zh-CN" altLang="en-US" sz="2400">
                <a:effectLst/>
              </a:rPr>
              <a:t>，定义为：</a:t>
            </a:r>
            <a:br>
              <a:rPr lang="en-US" altLang="en-US" sz="2400">
                <a:effectLst/>
              </a:rPr>
            </a:br>
            <a:endParaRPr lang="en-US" altLang="en-US" sz="2400">
              <a:effectLst/>
            </a:endParaRPr>
          </a:p>
        </p:txBody>
      </p:sp>
      <p:pic>
        <p:nvPicPr>
          <p:cNvPr id="145413" name="图片 1">
            <a:extLst>
              <a:ext uri="{FF2B5EF4-FFF2-40B4-BE49-F238E27FC236}">
                <a16:creationId xmlns:a16="http://schemas.microsoft.com/office/drawing/2014/main" id="{E4B7E0C0-7062-4909-9EBA-B16C4E1B2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738" y="2089025"/>
            <a:ext cx="295275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5414" name="组合 6">
            <a:extLst>
              <a:ext uri="{FF2B5EF4-FFF2-40B4-BE49-F238E27FC236}">
                <a16:creationId xmlns:a16="http://schemas.microsoft.com/office/drawing/2014/main" id="{6B096040-57F8-42BF-BC29-0C6CDC8377E9}"/>
              </a:ext>
            </a:extLst>
          </p:cNvPr>
          <p:cNvGrpSpPr>
            <a:grpSpLocks/>
          </p:cNvGrpSpPr>
          <p:nvPr/>
        </p:nvGrpSpPr>
        <p:grpSpPr bwMode="auto">
          <a:xfrm>
            <a:off x="2439988" y="2809750"/>
            <a:ext cx="4364037" cy="617538"/>
            <a:chOff x="2428270" y="3023244"/>
            <a:chExt cx="4364643" cy="616445"/>
          </a:xfrm>
        </p:grpSpPr>
        <p:sp>
          <p:nvSpPr>
            <p:cNvPr id="145423" name="文本框 2">
              <a:extLst>
                <a:ext uri="{FF2B5EF4-FFF2-40B4-BE49-F238E27FC236}">
                  <a16:creationId xmlns:a16="http://schemas.microsoft.com/office/drawing/2014/main" id="{F6BC035B-F80C-40C8-884B-D947251D25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8270" y="3116412"/>
              <a:ext cx="156966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400">
                  <a:latin typeface="Tahoma" panose="020B0604030504040204" pitchFamily="34" charset="0"/>
                </a:rPr>
                <a:t>其中</a:t>
              </a:r>
              <a:r>
                <a:rPr kumimoji="1" lang="en-US" altLang="zh-CN" sz="2400">
                  <a:latin typeface="Tahoma" panose="020B0604030504040204" pitchFamily="34" charset="0"/>
                </a:rPr>
                <a:t>k</a:t>
              </a:r>
              <a:r>
                <a:rPr kumimoji="1" lang="zh-CN" altLang="en-US" sz="2400">
                  <a:latin typeface="Tahoma" panose="020B0604030504040204" pitchFamily="34" charset="0"/>
                </a:rPr>
                <a:t>满足</a:t>
              </a:r>
            </a:p>
          </p:txBody>
        </p:sp>
        <p:pic>
          <p:nvPicPr>
            <p:cNvPr id="145424" name="图片 3">
              <a:extLst>
                <a:ext uri="{FF2B5EF4-FFF2-40B4-BE49-F238E27FC236}">
                  <a16:creationId xmlns:a16="http://schemas.microsoft.com/office/drawing/2014/main" id="{E259C967-08F7-40E2-ABB9-A19C5B2987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772" y="3023244"/>
              <a:ext cx="2904141" cy="616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45415" name="图片 4">
            <a:extLst>
              <a:ext uri="{FF2B5EF4-FFF2-40B4-BE49-F238E27FC236}">
                <a16:creationId xmlns:a16="http://schemas.microsoft.com/office/drawing/2014/main" id="{BD75EF21-FABD-460F-B51E-A101A9770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413" y="4471863"/>
            <a:ext cx="3176587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5416" name="组合 7">
            <a:extLst>
              <a:ext uri="{FF2B5EF4-FFF2-40B4-BE49-F238E27FC236}">
                <a16:creationId xmlns:a16="http://schemas.microsoft.com/office/drawing/2014/main" id="{50B59112-4772-47FF-8BB1-1C23A73D721E}"/>
              </a:ext>
            </a:extLst>
          </p:cNvPr>
          <p:cNvGrpSpPr>
            <a:grpSpLocks/>
          </p:cNvGrpSpPr>
          <p:nvPr/>
        </p:nvGrpSpPr>
        <p:grpSpPr bwMode="auto">
          <a:xfrm>
            <a:off x="2586038" y="5184650"/>
            <a:ext cx="4097337" cy="596900"/>
            <a:chOff x="2428269" y="5566861"/>
            <a:chExt cx="4096960" cy="596900"/>
          </a:xfrm>
        </p:grpSpPr>
        <p:sp>
          <p:nvSpPr>
            <p:cNvPr id="145421" name="文本框 10">
              <a:extLst>
                <a:ext uri="{FF2B5EF4-FFF2-40B4-BE49-F238E27FC236}">
                  <a16:creationId xmlns:a16="http://schemas.microsoft.com/office/drawing/2014/main" id="{77C66F9B-6123-4FA5-BD30-211353CF1D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8269" y="5643014"/>
              <a:ext cx="156966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400">
                  <a:latin typeface="Tahoma" panose="020B0604030504040204" pitchFamily="34" charset="0"/>
                </a:rPr>
                <a:t>其中</a:t>
              </a:r>
              <a:r>
                <a:rPr kumimoji="1" lang="en-US" altLang="zh-CN" sz="2400">
                  <a:latin typeface="Tahoma" panose="020B0604030504040204" pitchFamily="34" charset="0"/>
                </a:rPr>
                <a:t>k</a:t>
              </a:r>
              <a:r>
                <a:rPr kumimoji="1" lang="zh-CN" altLang="en-US" sz="2400">
                  <a:latin typeface="Tahoma" panose="020B0604030504040204" pitchFamily="34" charset="0"/>
                </a:rPr>
                <a:t>满足</a:t>
              </a:r>
            </a:p>
          </p:txBody>
        </p:sp>
        <p:pic>
          <p:nvPicPr>
            <p:cNvPr id="145422" name="图片 5">
              <a:extLst>
                <a:ext uri="{FF2B5EF4-FFF2-40B4-BE49-F238E27FC236}">
                  <a16:creationId xmlns:a16="http://schemas.microsoft.com/office/drawing/2014/main" id="{0932C1F2-DE46-4533-96F8-B45D1B8246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7929" y="5566861"/>
              <a:ext cx="2527300" cy="596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5417" name="组合 17">
            <a:extLst>
              <a:ext uri="{FF2B5EF4-FFF2-40B4-BE49-F238E27FC236}">
                <a16:creationId xmlns:a16="http://schemas.microsoft.com/office/drawing/2014/main" id="{2A8B3F31-3EB7-4F50-AF77-3F5365174800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145419" name="文本框 18">
              <a:extLst>
                <a:ext uri="{FF2B5EF4-FFF2-40B4-BE49-F238E27FC236}">
                  <a16:creationId xmlns:a16="http://schemas.microsoft.com/office/drawing/2014/main" id="{AD8455CE-04C5-415D-B05B-65069D925D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145420" name="直线连接符 19">
              <a:extLst>
                <a:ext uri="{FF2B5EF4-FFF2-40B4-BE49-F238E27FC236}">
                  <a16:creationId xmlns:a16="http://schemas.microsoft.com/office/drawing/2014/main" id="{1495B5A4-89A6-44CC-83CD-0254ABF6606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45418" name="直线连接符 20">
            <a:extLst>
              <a:ext uri="{FF2B5EF4-FFF2-40B4-BE49-F238E27FC236}">
                <a16:creationId xmlns:a16="http://schemas.microsoft.com/office/drawing/2014/main" id="{E82997E2-C880-4898-A570-3E28EC9DB16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225" y="919163"/>
            <a:ext cx="843915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Number Placeholder 5">
            <a:extLst>
              <a:ext uri="{FF2B5EF4-FFF2-40B4-BE49-F238E27FC236}">
                <a16:creationId xmlns:a16="http://schemas.microsoft.com/office/drawing/2014/main" id="{AC3A1D8B-42CA-4611-8790-2546E00EBD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325865B-D4A8-4A56-B00A-543714C5FF7B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77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663554" name="Rectangle 2">
            <a:extLst>
              <a:ext uri="{FF2B5EF4-FFF2-40B4-BE49-F238E27FC236}">
                <a16:creationId xmlns:a16="http://schemas.microsoft.com/office/drawing/2014/main" id="{EBE085B4-40A4-4780-AB85-CF23E2F92F0D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146050"/>
            <a:ext cx="8540750" cy="9112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200"/>
              <a:t>灰度形态学重构</a:t>
            </a:r>
            <a:r>
              <a:rPr lang="en-US" altLang="zh-CN" sz="3200"/>
              <a:t>(4)</a:t>
            </a:r>
          </a:p>
        </p:txBody>
      </p:sp>
      <p:sp>
        <p:nvSpPr>
          <p:cNvPr id="663555" name="Rectangle 3">
            <a:extLst>
              <a:ext uri="{FF2B5EF4-FFF2-40B4-BE49-F238E27FC236}">
                <a16:creationId xmlns:a16="http://schemas.microsoft.com/office/drawing/2014/main" id="{074752A8-DC31-4D0D-8B77-89F93B74D321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400">
                <a:effectLst/>
              </a:rPr>
              <a:t>图像</a:t>
            </a:r>
            <a:r>
              <a:rPr lang="zh-CN" altLang="en-US" sz="2400" i="1">
                <a:effectLst/>
              </a:rPr>
              <a:t> </a:t>
            </a:r>
            <a:r>
              <a:rPr lang="en-US" altLang="en-US" sz="2400" i="1">
                <a:effectLst/>
              </a:rPr>
              <a:t>f </a:t>
            </a:r>
            <a:r>
              <a:rPr lang="zh-CN" altLang="en-US" sz="2400">
                <a:effectLst/>
              </a:rPr>
              <a:t>的大小为</a:t>
            </a:r>
            <a:r>
              <a:rPr lang="zh-CN" altLang="en-US" sz="2400" i="1">
                <a:effectLst/>
              </a:rPr>
              <a:t> </a:t>
            </a:r>
            <a:r>
              <a:rPr lang="en-US" altLang="en-US" sz="2400" i="1">
                <a:effectLst/>
              </a:rPr>
              <a:t>n </a:t>
            </a:r>
            <a:r>
              <a:rPr lang="zh-CN" altLang="en-US" sz="2400">
                <a:effectLst/>
              </a:rPr>
              <a:t>的</a:t>
            </a:r>
            <a:r>
              <a:rPr lang="zh-CN" altLang="en-US" sz="2400" b="1">
                <a:solidFill>
                  <a:srgbClr val="FF0000"/>
                </a:solidFill>
                <a:effectLst/>
              </a:rPr>
              <a:t>重建开运算</a:t>
            </a:r>
            <a:r>
              <a:rPr lang="zh-CN" altLang="en-US" sz="2400">
                <a:effectLst/>
              </a:rPr>
              <a:t>定义为，先对</a:t>
            </a:r>
            <a:r>
              <a:rPr lang="zh-CN" altLang="en-US" sz="2400" i="1">
                <a:effectLst/>
              </a:rPr>
              <a:t> </a:t>
            </a:r>
            <a:r>
              <a:rPr lang="en-US" altLang="en-US" sz="2400" i="1">
                <a:effectLst/>
              </a:rPr>
              <a:t>f </a:t>
            </a:r>
            <a:r>
              <a:rPr lang="zh-CN" altLang="en-US" sz="2400">
                <a:effectLst/>
              </a:rPr>
              <a:t>进行大小为 </a:t>
            </a:r>
            <a:r>
              <a:rPr lang="en-US" altLang="en-US" sz="2400" b="1" i="1">
                <a:effectLst/>
              </a:rPr>
              <a:t>n</a:t>
            </a:r>
            <a:r>
              <a:rPr lang="en-US" altLang="en-US" sz="2400" i="1">
                <a:effectLst/>
              </a:rPr>
              <a:t> </a:t>
            </a:r>
            <a:r>
              <a:rPr lang="zh-CN" altLang="en-US" sz="2400">
                <a:effectLst/>
              </a:rPr>
              <a:t>的腐蚀，再进行膨胀；即</a:t>
            </a:r>
            <a:r>
              <a:rPr lang="en-US" altLang="en-US" sz="2400">
                <a:effectLst/>
              </a:rPr>
              <a:t>,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400">
                <a:effectLst/>
              </a:rPr>
              <a:t>	</a:t>
            </a:r>
            <a:r>
              <a:rPr lang="zh-CN" altLang="en-US" sz="2400">
                <a:effectLst/>
              </a:rPr>
              <a:t>图像</a:t>
            </a:r>
            <a:r>
              <a:rPr lang="zh-CN" altLang="en-US" sz="2400" i="1">
                <a:effectLst/>
              </a:rPr>
              <a:t> </a:t>
            </a:r>
            <a:r>
              <a:rPr lang="en-US" altLang="en-US" sz="2400" i="1">
                <a:effectLst/>
              </a:rPr>
              <a:t>f </a:t>
            </a:r>
            <a:r>
              <a:rPr lang="zh-CN" altLang="en-US" sz="2400">
                <a:effectLst/>
              </a:rPr>
              <a:t>的大小为</a:t>
            </a:r>
            <a:r>
              <a:rPr lang="zh-CN" altLang="en-US" sz="2400" i="1">
                <a:effectLst/>
              </a:rPr>
              <a:t> </a:t>
            </a:r>
            <a:r>
              <a:rPr lang="en-US" altLang="en-US" sz="2400" i="1">
                <a:effectLst/>
              </a:rPr>
              <a:t>n</a:t>
            </a:r>
            <a:r>
              <a:rPr lang="en-US" altLang="en-US" sz="2400">
                <a:effectLst/>
              </a:rPr>
              <a:t> </a:t>
            </a:r>
            <a:r>
              <a:rPr lang="zh-CN" altLang="en-US" sz="2400">
                <a:effectLst/>
              </a:rPr>
              <a:t>的</a:t>
            </a:r>
            <a:r>
              <a:rPr lang="zh-CN" altLang="en-US" sz="2400" b="1">
                <a:solidFill>
                  <a:srgbClr val="FF0000"/>
                </a:solidFill>
                <a:effectLst/>
              </a:rPr>
              <a:t>重建闭运算</a:t>
            </a:r>
            <a:r>
              <a:rPr lang="zh-CN" altLang="en-US" sz="2400">
                <a:effectLst/>
              </a:rPr>
              <a:t>定义为，先对 </a:t>
            </a:r>
            <a:r>
              <a:rPr lang="en-US" altLang="en-US" sz="2400" i="1">
                <a:effectLst/>
              </a:rPr>
              <a:t>f</a:t>
            </a:r>
            <a:r>
              <a:rPr lang="en-US" altLang="en-US" sz="2400">
                <a:effectLst/>
              </a:rPr>
              <a:t> </a:t>
            </a:r>
            <a:r>
              <a:rPr lang="zh-CN" altLang="en-US" sz="2400">
                <a:effectLst/>
              </a:rPr>
              <a:t>进行大小为</a:t>
            </a:r>
            <a:r>
              <a:rPr lang="zh-CN" altLang="en-US" sz="2400" i="1">
                <a:effectLst/>
              </a:rPr>
              <a:t> </a:t>
            </a:r>
            <a:r>
              <a:rPr lang="en-US" altLang="en-US" sz="2400" i="1">
                <a:effectLst/>
              </a:rPr>
              <a:t>n</a:t>
            </a:r>
            <a:r>
              <a:rPr lang="en-US" altLang="en-US" sz="2400">
                <a:effectLst/>
              </a:rPr>
              <a:t> </a:t>
            </a:r>
            <a:r>
              <a:rPr lang="zh-CN" altLang="en-US" sz="2400">
                <a:effectLst/>
              </a:rPr>
              <a:t>的膨胀，再进行腐蚀；即</a:t>
            </a:r>
            <a:r>
              <a:rPr lang="en-US" altLang="en-US" sz="2400">
                <a:effectLst/>
              </a:rPr>
              <a:t>, </a:t>
            </a:r>
          </a:p>
        </p:txBody>
      </p:sp>
      <p:graphicFrame>
        <p:nvGraphicFramePr>
          <p:cNvPr id="663557" name="Object 5">
            <a:extLst>
              <a:ext uri="{FF2B5EF4-FFF2-40B4-BE49-F238E27FC236}">
                <a16:creationId xmlns:a16="http://schemas.microsoft.com/office/drawing/2014/main" id="{C50B801C-8AFB-4A80-9C24-A69CBBE1E8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28900" y="2727325"/>
          <a:ext cx="287337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610" name="Equation" r:id="rId3" imgW="23479125" imgH="4391025" progId="Equation.DSMT4">
                  <p:embed/>
                </p:oleObj>
              </mc:Choice>
              <mc:Fallback>
                <p:oleObj name="Equation" r:id="rId3" imgW="23479125" imgH="4391025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8900" y="2727325"/>
                        <a:ext cx="2873375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3558" name="Object 6">
            <a:extLst>
              <a:ext uri="{FF2B5EF4-FFF2-40B4-BE49-F238E27FC236}">
                <a16:creationId xmlns:a16="http://schemas.microsoft.com/office/drawing/2014/main" id="{A6F85E16-7A3F-4FF2-BE86-9A29336AED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87650" y="5080000"/>
          <a:ext cx="3003550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611" name="Equation" r:id="rId5" imgW="23917275" imgH="4391025" progId="Equation.DSMT4">
                  <p:embed/>
                </p:oleObj>
              </mc:Choice>
              <mc:Fallback>
                <p:oleObj name="Equation" r:id="rId5" imgW="23917275" imgH="4391025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7650" y="5080000"/>
                        <a:ext cx="3003550" cy="550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3559" name="Oval 7">
            <a:extLst>
              <a:ext uri="{FF2B5EF4-FFF2-40B4-BE49-F238E27FC236}">
                <a16:creationId xmlns:a16="http://schemas.microsoft.com/office/drawing/2014/main" id="{E7574159-59F0-42A5-90AD-4CE034F7D3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5200" y="2894013"/>
            <a:ext cx="204788" cy="203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Tahoma" panose="020B0604030504040204" pitchFamily="34" charset="0"/>
            </a:endParaRPr>
          </a:p>
        </p:txBody>
      </p:sp>
      <p:grpSp>
        <p:nvGrpSpPr>
          <p:cNvPr id="146440" name="组合 12">
            <a:extLst>
              <a:ext uri="{FF2B5EF4-FFF2-40B4-BE49-F238E27FC236}">
                <a16:creationId xmlns:a16="http://schemas.microsoft.com/office/drawing/2014/main" id="{CC7CDC47-AAFC-4CE0-A7D3-7C3B5C3F933E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146442" name="文本框 13">
              <a:extLst>
                <a:ext uri="{FF2B5EF4-FFF2-40B4-BE49-F238E27FC236}">
                  <a16:creationId xmlns:a16="http://schemas.microsoft.com/office/drawing/2014/main" id="{E6ADBF1E-9B56-488E-8027-A4C9798CF7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146443" name="直线连接符 14">
              <a:extLst>
                <a:ext uri="{FF2B5EF4-FFF2-40B4-BE49-F238E27FC236}">
                  <a16:creationId xmlns:a16="http://schemas.microsoft.com/office/drawing/2014/main" id="{B0B42F8D-2C76-4456-BB89-00BD77AF368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46441" name="直线连接符 15">
            <a:extLst>
              <a:ext uri="{FF2B5EF4-FFF2-40B4-BE49-F238E27FC236}">
                <a16:creationId xmlns:a16="http://schemas.microsoft.com/office/drawing/2014/main" id="{5A95514A-E69E-4CEF-BA41-AE2D91E991B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225" y="919163"/>
            <a:ext cx="843915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6">
            <a:extLst>
              <a:ext uri="{FF2B5EF4-FFF2-40B4-BE49-F238E27FC236}">
                <a16:creationId xmlns:a16="http://schemas.microsoft.com/office/drawing/2014/main" id="{E03560E4-BBCD-4C41-90A4-71B855384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D6EF2E4-05E3-4CB3-8F35-1734DF008F5C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60FF2B74-4FAB-41BD-8BD4-1AEC8E08A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79" y="1228142"/>
            <a:ext cx="8399462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9" name="文本框 1">
            <a:extLst>
              <a:ext uri="{FF2B5EF4-FFF2-40B4-BE49-F238E27FC236}">
                <a16:creationId xmlns:a16="http://schemas.microsoft.com/office/drawing/2014/main" id="{A47130E3-6E1A-4D66-9054-772FB4006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284446"/>
            <a:ext cx="82740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000">
                <a:latin typeface="Tahoma" panose="020B0604030504040204" pitchFamily="34" charset="0"/>
              </a:rPr>
              <a:t>图 </a:t>
            </a:r>
            <a:r>
              <a:rPr kumimoji="1" lang="en-US" altLang="zh-CN" sz="2000">
                <a:latin typeface="Tahoma" panose="020B0604030504040204" pitchFamily="34" charset="0"/>
              </a:rPr>
              <a:t>(</a:t>
            </a:r>
            <a:r>
              <a:rPr kumimoji="1" lang="zh-CN" altLang="zh-CN" sz="2000">
                <a:latin typeface="Tahoma" panose="020B0604030504040204" pitchFamily="34" charset="0"/>
              </a:rPr>
              <a:t>c) </a:t>
            </a:r>
            <a:r>
              <a:rPr kumimoji="1" lang="zh-CN" altLang="en-US" sz="2000">
                <a:latin typeface="Tahoma" panose="020B0604030504040204" pitchFamily="34" charset="0"/>
              </a:rPr>
              <a:t>用背景填充的集合形成一个矩形阵列，并提供背景边框。</a:t>
            </a:r>
            <a:endParaRPr kumimoji="1" lang="en-US" altLang="zh-CN" sz="200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000">
                <a:latin typeface="Tahoma" panose="020B0604030504040204" pitchFamily="34" charset="0"/>
              </a:rPr>
              <a:t> </a:t>
            </a:r>
            <a:r>
              <a:rPr kumimoji="1" lang="en-US" altLang="zh-CN" sz="2000">
                <a:latin typeface="Tahoma" panose="020B0604030504040204" pitchFamily="34" charset="0"/>
              </a:rPr>
              <a:t>(</a:t>
            </a:r>
            <a:r>
              <a:rPr kumimoji="1" lang="zh-CN" altLang="zh-CN" sz="2000">
                <a:latin typeface="Tahoma" panose="020B0604030504040204" pitchFamily="34" charset="0"/>
              </a:rPr>
              <a:t>d) </a:t>
            </a:r>
            <a:r>
              <a:rPr kumimoji="1" lang="zh-CN" altLang="en-US" sz="2000">
                <a:latin typeface="Tahoma" panose="020B0604030504040204" pitchFamily="34" charset="0"/>
              </a:rPr>
              <a:t>将结构元构造为矩形阵列。 </a:t>
            </a:r>
            <a:r>
              <a:rPr kumimoji="1" lang="en-US" altLang="zh-CN" sz="2000">
                <a:latin typeface="Tahoma" panose="020B0604030504040204" pitchFamily="34" charset="0"/>
              </a:rPr>
              <a:t>(</a:t>
            </a:r>
            <a:r>
              <a:rPr kumimoji="1" lang="zh-CN" altLang="zh-CN" sz="2000">
                <a:latin typeface="Tahoma" panose="020B0604030504040204" pitchFamily="34" charset="0"/>
              </a:rPr>
              <a:t>e) </a:t>
            </a:r>
            <a:r>
              <a:rPr kumimoji="1" lang="zh-CN" altLang="en-US" sz="2000">
                <a:latin typeface="Tahoma" panose="020B0604030504040204" pitchFamily="34" charset="0"/>
              </a:rPr>
              <a:t>由结构元处理的集合。</a:t>
            </a:r>
          </a:p>
        </p:txBody>
      </p:sp>
      <p:grpSp>
        <p:nvGrpSpPr>
          <p:cNvPr id="25610" name="组合 18">
            <a:extLst>
              <a:ext uri="{FF2B5EF4-FFF2-40B4-BE49-F238E27FC236}">
                <a16:creationId xmlns:a16="http://schemas.microsoft.com/office/drawing/2014/main" id="{BFDF0BC4-7AA8-4585-BC95-8A5ABC00245C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25613" name="文本框 19">
              <a:extLst>
                <a:ext uri="{FF2B5EF4-FFF2-40B4-BE49-F238E27FC236}">
                  <a16:creationId xmlns:a16="http://schemas.microsoft.com/office/drawing/2014/main" id="{F04B2255-1BB1-479B-85D4-2698B9055B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25614" name="直线连接符 20">
              <a:extLst>
                <a:ext uri="{FF2B5EF4-FFF2-40B4-BE49-F238E27FC236}">
                  <a16:creationId xmlns:a16="http://schemas.microsoft.com/office/drawing/2014/main" id="{C67643A4-17C8-49A4-B47E-BA13BF4F678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25611" name="直线连接符 21">
            <a:extLst>
              <a:ext uri="{FF2B5EF4-FFF2-40B4-BE49-F238E27FC236}">
                <a16:creationId xmlns:a16="http://schemas.microsoft.com/office/drawing/2014/main" id="{E9A2F4EB-DD2F-4EAD-BEA1-FC1BED41C06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225" y="919163"/>
            <a:ext cx="843915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Rectangle 2">
            <a:extLst>
              <a:ext uri="{FF2B5EF4-FFF2-40B4-BE49-F238E27FC236}">
                <a16:creationId xmlns:a16="http://schemas.microsoft.com/office/drawing/2014/main" id="{7BBAD4B1-ED7E-42DA-A675-558B4A0DDA32}"/>
              </a:ext>
            </a:extLst>
          </p:cNvPr>
          <p:cNvSpPr txBox="1">
            <a:spLocks noRot="1" noChangeArrowheads="1"/>
          </p:cNvSpPr>
          <p:nvPr/>
        </p:nvSpPr>
        <p:spPr bwMode="auto">
          <a:xfrm>
            <a:off x="403225" y="204788"/>
            <a:ext cx="4638675" cy="7905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800" b="1">
                <a:solidFill>
                  <a:srgbClr val="9967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示例：结构元（</a:t>
            </a:r>
            <a:r>
              <a:rPr lang="en-US" altLang="zh-CN" sz="2800" b="1">
                <a:solidFill>
                  <a:srgbClr val="9967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2</a:t>
            </a:r>
            <a:r>
              <a:rPr lang="zh-CN" altLang="en-US" sz="2800" b="1">
                <a:solidFill>
                  <a:srgbClr val="9967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）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8A98760-8FE6-4AE3-BE21-4ECC20839A23}"/>
              </a:ext>
            </a:extLst>
          </p:cNvPr>
          <p:cNvSpPr/>
          <p:nvPr/>
        </p:nvSpPr>
        <p:spPr bwMode="auto">
          <a:xfrm>
            <a:off x="277813" y="1112696"/>
            <a:ext cx="8866187" cy="163606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557065" name="AutoShape 9">
            <a:extLst>
              <a:ext uri="{FF2B5EF4-FFF2-40B4-BE49-F238E27FC236}">
                <a16:creationId xmlns:a16="http://schemas.microsoft.com/office/drawing/2014/main" id="{E9F0043E-A4E2-4475-A5DF-D5415E05E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4271" y="1974592"/>
            <a:ext cx="2698670" cy="774172"/>
          </a:xfrm>
          <a:prstGeom prst="wedgeRoundRectCallout">
            <a:avLst>
              <a:gd name="adj1" fmla="val 20141"/>
              <a:gd name="adj2" fmla="val 82330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latin typeface="Tahoma" panose="020B0604030504040204" pitchFamily="34" charset="0"/>
              </a:rPr>
              <a:t>3</a:t>
            </a:r>
            <a:r>
              <a:rPr lang="zh-CN" altLang="en-US" sz="1800">
                <a:solidFill>
                  <a:schemeClr val="folHlink"/>
                </a:solidFill>
                <a:latin typeface="Tahoma" panose="020B0604030504040204" pitchFamily="34" charset="0"/>
              </a:rPr>
              <a:t>）在</a:t>
            </a:r>
            <a:r>
              <a:rPr lang="en-US" altLang="zh-CN" sz="1800">
                <a:solidFill>
                  <a:schemeClr val="folHlink"/>
                </a:solidFill>
                <a:latin typeface="Tahoma" panose="020B0604030504040204" pitchFamily="34" charset="0"/>
              </a:rPr>
              <a:t>A</a:t>
            </a:r>
            <a:r>
              <a:rPr lang="zh-CN" altLang="en-US" sz="1800">
                <a:solidFill>
                  <a:schemeClr val="folHlink"/>
                </a:solidFill>
                <a:latin typeface="Tahoma" panose="020B0604030504040204" pitchFamily="34" charset="0"/>
              </a:rPr>
              <a:t>的边界处，它的一部分将不包含在</a:t>
            </a:r>
            <a:r>
              <a:rPr lang="en-US" altLang="en-US" sz="1800">
                <a:solidFill>
                  <a:schemeClr val="folHlink"/>
                </a:solidFill>
                <a:latin typeface="Tahoma" panose="020B0604030504040204" pitchFamily="34" charset="0"/>
              </a:rPr>
              <a:t>B</a:t>
            </a:r>
            <a:r>
              <a:rPr lang="zh-CN" altLang="en-US" sz="1800">
                <a:solidFill>
                  <a:schemeClr val="folHlink"/>
                </a:solidFill>
                <a:latin typeface="Tahoma" panose="020B0604030504040204" pitchFamily="34" charset="0"/>
              </a:rPr>
              <a:t>中。</a:t>
            </a:r>
            <a:endParaRPr lang="en-US" altLang="en-US" sz="1800">
              <a:solidFill>
                <a:schemeClr val="folHlink"/>
              </a:solidFill>
              <a:latin typeface="Tahoma" panose="020B0604030504040204" pitchFamily="34" charset="0"/>
            </a:endParaRPr>
          </a:p>
        </p:txBody>
      </p:sp>
      <p:sp>
        <p:nvSpPr>
          <p:cNvPr id="557067" name="AutoShape 11">
            <a:extLst>
              <a:ext uri="{FF2B5EF4-FFF2-40B4-BE49-F238E27FC236}">
                <a16:creationId xmlns:a16="http://schemas.microsoft.com/office/drawing/2014/main" id="{439305BB-2F07-4759-A16A-2E403580B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3210" y="990665"/>
            <a:ext cx="3654372" cy="576285"/>
          </a:xfrm>
          <a:prstGeom prst="wedgeRoundRectCallout">
            <a:avLst>
              <a:gd name="adj1" fmla="val -48876"/>
              <a:gd name="adj2" fmla="val 373671"/>
              <a:gd name="adj3" fmla="val 16667"/>
            </a:avLst>
          </a:prstGeom>
          <a:noFill/>
          <a:ln w="9525" cap="rnd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800">
                <a:solidFill>
                  <a:schemeClr val="fol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en-US" sz="1800">
                <a:solidFill>
                  <a:schemeClr val="fol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以</a:t>
            </a:r>
            <a:r>
              <a:rPr lang="en-US" altLang="en-US" sz="1800">
                <a:solidFill>
                  <a:schemeClr val="folHlink"/>
                </a:solidFill>
                <a:ea typeface="宋体" panose="02010600030101010101" pitchFamily="2" charset="-122"/>
              </a:rPr>
              <a:t>A</a:t>
            </a:r>
            <a:r>
              <a:rPr lang="en-US" altLang="en-US" sz="1800">
                <a:solidFill>
                  <a:schemeClr val="fol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原点</a:t>
            </a:r>
            <a:r>
              <a:rPr lang="zh-CN" altLang="en-US" sz="1800">
                <a:solidFill>
                  <a:schemeClr val="folHlink"/>
                </a:solidFill>
                <a:latin typeface="Tahoma" panose="020B0604030504040204" pitchFamily="34" charset="0"/>
              </a:rPr>
              <a:t>访问集合</a:t>
            </a:r>
            <a:r>
              <a:rPr lang="en-US" altLang="en-US" sz="1800">
                <a:solidFill>
                  <a:schemeClr val="folHlink"/>
                </a:solidFill>
                <a:latin typeface="Tahoma" panose="020B0604030504040204" pitchFamily="34" charset="0"/>
              </a:rPr>
              <a:t>B</a:t>
            </a:r>
            <a:r>
              <a:rPr lang="zh-CN" altLang="en-US" sz="1800">
                <a:solidFill>
                  <a:schemeClr val="folHlink"/>
                </a:solidFill>
                <a:latin typeface="Tahoma" panose="020B0604030504040204" pitchFamily="34" charset="0"/>
              </a:rPr>
              <a:t>的每个像素</a:t>
            </a:r>
            <a:endParaRPr lang="en-US" altLang="en-US" sz="1800">
              <a:solidFill>
                <a:schemeClr val="folHlink"/>
              </a:solidFill>
              <a:latin typeface="Tahoma" panose="020B060403050404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191291D-5837-4A82-8108-340C6C6DCA78}"/>
              </a:ext>
            </a:extLst>
          </p:cNvPr>
          <p:cNvSpPr/>
          <p:nvPr/>
        </p:nvSpPr>
        <p:spPr>
          <a:xfrm>
            <a:off x="1852770" y="4599368"/>
            <a:ext cx="71573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zh-CN"/>
              <a:t>(</a:t>
            </a:r>
            <a:r>
              <a:rPr kumimoji="1" lang="en-US" altLang="zh-CN"/>
              <a:t>c</a:t>
            </a:r>
            <a:r>
              <a:rPr kumimoji="1" lang="zh-CN" altLang="zh-CN"/>
              <a:t>)</a:t>
            </a:r>
            <a:r>
              <a:rPr kumimoji="1" lang="en-US" altLang="zh-CN"/>
              <a:t>                              (d)                             (e</a:t>
            </a:r>
            <a:r>
              <a:rPr kumimoji="1" lang="zh-CN" altLang="zh-CN"/>
              <a:t>)  </a:t>
            </a:r>
            <a:endParaRPr lang="zh-CN" altLang="en-US"/>
          </a:p>
        </p:txBody>
      </p:sp>
      <p:sp>
        <p:nvSpPr>
          <p:cNvPr id="557068" name="AutoShape 12">
            <a:extLst>
              <a:ext uri="{FF2B5EF4-FFF2-40B4-BE49-F238E27FC236}">
                <a16:creationId xmlns:a16="http://schemas.microsoft.com/office/drawing/2014/main" id="{66AD6597-C5AB-4551-A286-ED7F9B074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458" y="1709737"/>
            <a:ext cx="4352977" cy="981599"/>
          </a:xfrm>
          <a:prstGeom prst="wedgeRoundRectCallout">
            <a:avLst>
              <a:gd name="adj1" fmla="val -19436"/>
              <a:gd name="adj2" fmla="val 81274"/>
              <a:gd name="adj3" fmla="val 16667"/>
            </a:avLst>
          </a:prstGeom>
          <a:noFill/>
          <a:ln w="9525" cap="rnd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latin typeface="Tahoma" panose="020B0604030504040204" pitchFamily="34" charset="0"/>
              </a:rPr>
              <a:t>2</a:t>
            </a:r>
            <a:r>
              <a:rPr lang="zh-CN" altLang="en-US" sz="1800">
                <a:solidFill>
                  <a:schemeClr val="folHlink"/>
                </a:solidFill>
                <a:latin typeface="Tahoma" panose="020B0604030504040204" pitchFamily="34" charset="0"/>
              </a:rPr>
              <a:t>）在</a:t>
            </a:r>
            <a:r>
              <a:rPr lang="en-US" altLang="zh-CN" sz="1800">
                <a:solidFill>
                  <a:schemeClr val="folHlink"/>
                </a:solidFill>
                <a:latin typeface="Tahoma" panose="020B0604030504040204" pitchFamily="34" charset="0"/>
              </a:rPr>
              <a:t>A</a:t>
            </a:r>
            <a:r>
              <a:rPr lang="zh-CN" altLang="en-US" sz="1800">
                <a:solidFill>
                  <a:schemeClr val="folHlink"/>
                </a:solidFill>
                <a:latin typeface="Tahoma" panose="020B0604030504040204" pitchFamily="34" charset="0"/>
              </a:rPr>
              <a:t>的每个像素处，如果</a:t>
            </a:r>
            <a:r>
              <a:rPr lang="en-US" altLang="zh-CN" sz="1800">
                <a:solidFill>
                  <a:schemeClr val="folHlink"/>
                </a:solidFill>
                <a:latin typeface="Tahoma" panose="020B0604030504040204" pitchFamily="34" charset="0"/>
              </a:rPr>
              <a:t>B</a:t>
            </a:r>
            <a:r>
              <a:rPr lang="zh-CN" altLang="en-US" sz="1800">
                <a:solidFill>
                  <a:schemeClr val="folHlink"/>
                </a:solidFill>
                <a:latin typeface="Tahoma" panose="020B0604030504040204" pitchFamily="34" charset="0"/>
              </a:rPr>
              <a:t>完全包含在</a:t>
            </a:r>
            <a:r>
              <a:rPr lang="en-US" altLang="zh-CN" sz="1800">
                <a:solidFill>
                  <a:schemeClr val="folHlink"/>
                </a:solidFill>
                <a:latin typeface="Tahoma" panose="020B0604030504040204" pitchFamily="34" charset="0"/>
              </a:rPr>
              <a:t>A</a:t>
            </a:r>
            <a:r>
              <a:rPr lang="zh-CN" altLang="en-US" sz="1800">
                <a:solidFill>
                  <a:schemeClr val="folHlink"/>
                </a:solidFill>
                <a:latin typeface="Tahoma" panose="020B0604030504040204" pitchFamily="34" charset="0"/>
              </a:rPr>
              <a:t>中，则该像素是新集合的成员，否则它不是新集合的一个成员。</a:t>
            </a:r>
            <a:endParaRPr lang="en-US" altLang="en-US" sz="1800">
              <a:solidFill>
                <a:schemeClr val="folHlink"/>
              </a:solidFill>
              <a:latin typeface="Tahoma" panose="020B060403050404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2BE3378-76FD-47A4-A31D-0E0C8CB6063F}"/>
              </a:ext>
            </a:extLst>
          </p:cNvPr>
          <p:cNvSpPr/>
          <p:nvPr/>
        </p:nvSpPr>
        <p:spPr bwMode="auto">
          <a:xfrm>
            <a:off x="561707" y="3237561"/>
            <a:ext cx="669073" cy="658085"/>
          </a:xfrm>
          <a:prstGeom prst="rect">
            <a:avLst/>
          </a:prstGeom>
          <a:noFill/>
          <a:ln w="1905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086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7" name="文本框 3">
            <a:extLst>
              <a:ext uri="{FF2B5EF4-FFF2-40B4-BE49-F238E27FC236}">
                <a16:creationId xmlns:a16="http://schemas.microsoft.com/office/drawing/2014/main" id="{00F03666-6000-4464-BB94-7A31C9BB0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3958" y="1358345"/>
            <a:ext cx="161775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>
                <a:latin typeface="Tahoma" panose="020B0604030504040204" pitchFamily="34" charset="0"/>
              </a:rPr>
              <a:t>B</a:t>
            </a:r>
            <a:r>
              <a:rPr kumimoji="1" lang="zh-CN" altLang="en-US" sz="2000">
                <a:latin typeface="Tahoma" panose="020B0604030504040204" pitchFamily="34" charset="0"/>
              </a:rPr>
              <a:t>，定义为：</a:t>
            </a:r>
          </a:p>
        </p:txBody>
      </p:sp>
      <p:sp>
        <p:nvSpPr>
          <p:cNvPr id="27656" name="文本框 1">
            <a:extLst>
              <a:ext uri="{FF2B5EF4-FFF2-40B4-BE49-F238E27FC236}">
                <a16:creationId xmlns:a16="http://schemas.microsoft.com/office/drawing/2014/main" id="{B6A389B7-6AA4-446F-BF26-EA76AC9A8E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523" y="1364492"/>
            <a:ext cx="25862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indent="-342900">
              <a:spcBef>
                <a:spcPct val="0"/>
              </a:spcBef>
              <a:buClrTx/>
              <a:buSzTx/>
              <a:buFont typeface="Wingdings" panose="05000000000000000000" pitchFamily="2" charset="2"/>
              <a:buChar char="n"/>
            </a:pPr>
            <a:r>
              <a:rPr kumimoji="1" lang="en-US" altLang="zh-CN" sz="2000" b="1">
                <a:solidFill>
                  <a:srgbClr val="FF0000"/>
                </a:solidFill>
                <a:latin typeface="Tahoma" panose="020B0604030504040204" pitchFamily="34" charset="0"/>
              </a:rPr>
              <a:t>A</a:t>
            </a:r>
            <a:r>
              <a:rPr kumimoji="1" lang="zh-CN" altLang="en-US" sz="2000" b="1">
                <a:solidFill>
                  <a:srgbClr val="FF0000"/>
                </a:solidFill>
                <a:latin typeface="Tahoma" panose="020B0604030504040204" pitchFamily="34" charset="0"/>
              </a:rPr>
              <a:t>被</a:t>
            </a:r>
            <a:r>
              <a:rPr kumimoji="1" lang="en-US" altLang="zh-CN" sz="2000" b="1">
                <a:solidFill>
                  <a:srgbClr val="FF0000"/>
                </a:solidFill>
                <a:latin typeface="Tahoma" panose="020B0604030504040204" pitchFamily="34" charset="0"/>
              </a:rPr>
              <a:t>B</a:t>
            </a:r>
            <a:r>
              <a:rPr kumimoji="1" lang="zh-CN" altLang="en-US" sz="2000" b="1">
                <a:solidFill>
                  <a:srgbClr val="FF0000"/>
                </a:solidFill>
                <a:latin typeface="Tahoma" panose="020B0604030504040204" pitchFamily="34" charset="0"/>
              </a:rPr>
              <a:t>腐蚀，</a:t>
            </a:r>
            <a:r>
              <a:rPr kumimoji="1" lang="zh-CN" altLang="en-US" sz="2000">
                <a:latin typeface="Tahoma" panose="020B0604030504040204" pitchFamily="34" charset="0"/>
              </a:rPr>
              <a:t>记为</a:t>
            </a:r>
            <a:r>
              <a:rPr kumimoji="1" lang="en-US" altLang="zh-CN" sz="2000">
                <a:latin typeface="Tahoma" panose="020B0604030504040204" pitchFamily="34" charset="0"/>
              </a:rPr>
              <a:t>A</a:t>
            </a:r>
            <a:endParaRPr kumimoji="1" lang="zh-CN" altLang="en-US" sz="2000">
              <a:latin typeface="Tahoma" panose="020B0604030504040204" pitchFamily="34" charset="0"/>
            </a:endParaRPr>
          </a:p>
        </p:txBody>
      </p:sp>
      <p:sp>
        <p:nvSpPr>
          <p:cNvPr id="27650" name="Slide Number Placeholder 5">
            <a:extLst>
              <a:ext uri="{FF2B5EF4-FFF2-40B4-BE49-F238E27FC236}">
                <a16:creationId xmlns:a16="http://schemas.microsoft.com/office/drawing/2014/main" id="{85E58349-C3B8-4527-B48A-4B4E93CBC8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997E881-707E-4ED2-826F-0502DC9C5F30}" type="slidenum">
              <a:rPr lang="en-US" altLang="en-US" sz="10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558082" name="Rectangle 2">
            <a:extLst>
              <a:ext uri="{FF2B5EF4-FFF2-40B4-BE49-F238E27FC236}">
                <a16:creationId xmlns:a16="http://schemas.microsoft.com/office/drawing/2014/main" id="{96FC4D03-263B-459E-87FE-F51164A132C8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146050"/>
            <a:ext cx="8540750" cy="9112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200"/>
              <a:t>腐蚀</a:t>
            </a:r>
          </a:p>
        </p:txBody>
      </p:sp>
      <p:grpSp>
        <p:nvGrpSpPr>
          <p:cNvPr id="27652" name="组合 2">
            <a:extLst>
              <a:ext uri="{FF2B5EF4-FFF2-40B4-BE49-F238E27FC236}">
                <a16:creationId xmlns:a16="http://schemas.microsoft.com/office/drawing/2014/main" id="{CB474CBD-2C27-49F1-9EA2-1958C6025AB2}"/>
              </a:ext>
            </a:extLst>
          </p:cNvPr>
          <p:cNvGrpSpPr>
            <a:grpSpLocks/>
          </p:cNvGrpSpPr>
          <p:nvPr/>
        </p:nvGrpSpPr>
        <p:grpSpPr bwMode="auto">
          <a:xfrm>
            <a:off x="2975117" y="1442482"/>
            <a:ext cx="219075" cy="231775"/>
            <a:chOff x="8169275" y="1771650"/>
            <a:chExt cx="219075" cy="231775"/>
          </a:xfrm>
        </p:grpSpPr>
        <p:sp>
          <p:nvSpPr>
            <p:cNvPr id="27664" name="Oval 7">
              <a:extLst>
                <a:ext uri="{FF2B5EF4-FFF2-40B4-BE49-F238E27FC236}">
                  <a16:creationId xmlns:a16="http://schemas.microsoft.com/office/drawing/2014/main" id="{EC930DC6-C59C-4B6A-8754-22B2830AA9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9275" y="1771650"/>
              <a:ext cx="219075" cy="2317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Tahoma" panose="020B0604030504040204" pitchFamily="34" charset="0"/>
              </a:endParaRPr>
            </a:p>
          </p:txBody>
        </p:sp>
        <p:sp>
          <p:nvSpPr>
            <p:cNvPr id="27665" name="Line 8">
              <a:extLst>
                <a:ext uri="{FF2B5EF4-FFF2-40B4-BE49-F238E27FC236}">
                  <a16:creationId xmlns:a16="http://schemas.microsoft.com/office/drawing/2014/main" id="{BAE4D5EA-F5C5-467C-A2B9-CF5D95A129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85150" y="1889125"/>
              <a:ext cx="2016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558090" name="Object 10">
            <a:extLst>
              <a:ext uri="{FF2B5EF4-FFF2-40B4-BE49-F238E27FC236}">
                <a16:creationId xmlns:a16="http://schemas.microsoft.com/office/drawing/2014/main" id="{447721CF-B1E8-4B34-A1B6-AB065E2C1F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530601"/>
              </p:ext>
            </p:extLst>
          </p:nvPr>
        </p:nvGraphicFramePr>
        <p:xfrm>
          <a:off x="2401887" y="4641187"/>
          <a:ext cx="4151313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86" name="Equation" r:id="rId4" imgW="29841825" imgH="4829175" progId="Equation.DSMT4">
                  <p:embed/>
                </p:oleObj>
              </mc:Choice>
              <mc:Fallback>
                <p:oleObj name="Equation" r:id="rId4" imgW="29841825" imgH="4829175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1887" y="4641187"/>
                        <a:ext cx="4151313" cy="671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8091" name="Oval 11">
            <a:extLst>
              <a:ext uri="{FF2B5EF4-FFF2-40B4-BE49-F238E27FC236}">
                <a16:creationId xmlns:a16="http://schemas.microsoft.com/office/drawing/2014/main" id="{A8C7EF31-A9D2-4410-99B1-D7D1C2F53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000" y="4830100"/>
            <a:ext cx="219075" cy="2317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Tahoma" panose="020B0604030504040204" pitchFamily="34" charset="0"/>
            </a:endParaRPr>
          </a:p>
        </p:txBody>
      </p:sp>
      <p:sp>
        <p:nvSpPr>
          <p:cNvPr id="558092" name="Line 12">
            <a:extLst>
              <a:ext uri="{FF2B5EF4-FFF2-40B4-BE49-F238E27FC236}">
                <a16:creationId xmlns:a16="http://schemas.microsoft.com/office/drawing/2014/main" id="{64F5C127-A390-401D-8ABB-7FD6E9595BC4}"/>
              </a:ext>
            </a:extLst>
          </p:cNvPr>
          <p:cNvSpPr>
            <a:spLocks noChangeShapeType="1"/>
          </p:cNvSpPr>
          <p:nvPr/>
        </p:nvSpPr>
        <p:spPr bwMode="auto">
          <a:xfrm>
            <a:off x="2809875" y="4947575"/>
            <a:ext cx="2016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7658" name="图片 5">
            <a:extLst>
              <a:ext uri="{FF2B5EF4-FFF2-40B4-BE49-F238E27FC236}">
                <a16:creationId xmlns:a16="http://schemas.microsoft.com/office/drawing/2014/main" id="{B2C583EB-B99A-4660-99DE-06107C008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120" y="2071819"/>
            <a:ext cx="382270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9" name="文本框 6">
            <a:extLst>
              <a:ext uri="{FF2B5EF4-FFF2-40B4-BE49-F238E27FC236}">
                <a16:creationId xmlns:a16="http://schemas.microsoft.com/office/drawing/2014/main" id="{E05F0C5D-8043-43EA-96C2-04AD253046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523" y="3553758"/>
            <a:ext cx="84391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indent="-342900">
              <a:spcBef>
                <a:spcPct val="0"/>
              </a:spcBef>
              <a:buClrTx/>
              <a:buSzTx/>
              <a:buFont typeface="Wingdings" panose="05000000000000000000" pitchFamily="2" charset="2"/>
              <a:buChar char="n"/>
            </a:pPr>
            <a:r>
              <a:rPr kumimoji="1" lang="en-US" altLang="zh-CN" sz="2000">
                <a:latin typeface="Tahoma" panose="020B0604030504040204" pitchFamily="34" charset="0"/>
              </a:rPr>
              <a:t>A</a:t>
            </a:r>
            <a:r>
              <a:rPr kumimoji="1" lang="zh-CN" altLang="en-US" sz="2000">
                <a:latin typeface="Tahoma" panose="020B0604030504040204" pitchFamily="34" charset="0"/>
              </a:rPr>
              <a:t>被</a:t>
            </a:r>
            <a:r>
              <a:rPr kumimoji="1" lang="en-US" altLang="zh-CN" sz="2000">
                <a:latin typeface="Tahoma" panose="020B0604030504040204" pitchFamily="34" charset="0"/>
              </a:rPr>
              <a:t>B</a:t>
            </a:r>
            <a:r>
              <a:rPr kumimoji="1" lang="zh-CN" altLang="en-US" sz="2000">
                <a:latin typeface="Tahoma" panose="020B0604030504040204" pitchFamily="34" charset="0"/>
              </a:rPr>
              <a:t>腐蚀，是所有结构元的原点位置的集合，其中平移的</a:t>
            </a:r>
            <a:r>
              <a:rPr kumimoji="1" lang="en-US" altLang="zh-CN" sz="2000">
                <a:latin typeface="Tahoma" panose="020B0604030504040204" pitchFamily="34" charset="0"/>
              </a:rPr>
              <a:t>B</a:t>
            </a:r>
            <a:r>
              <a:rPr kumimoji="1" lang="zh-CN" altLang="en-US" sz="2000">
                <a:latin typeface="Tahoma" panose="020B0604030504040204" pitchFamily="34" charset="0"/>
              </a:rPr>
              <a:t>与</a:t>
            </a:r>
            <a:r>
              <a:rPr kumimoji="1" lang="en-US" altLang="zh-CN" sz="2000">
                <a:latin typeface="Tahoma" panose="020B0604030504040204" pitchFamily="34" charset="0"/>
              </a:rPr>
              <a:t>A</a:t>
            </a:r>
            <a:r>
              <a:rPr kumimoji="1" lang="zh-CN" altLang="en-US" sz="2000">
                <a:latin typeface="Tahoma" panose="020B0604030504040204" pitchFamily="34" charset="0"/>
              </a:rPr>
              <a:t>的背景并不叠加。</a:t>
            </a:r>
          </a:p>
        </p:txBody>
      </p:sp>
      <p:grpSp>
        <p:nvGrpSpPr>
          <p:cNvPr id="27660" name="组合 21">
            <a:extLst>
              <a:ext uri="{FF2B5EF4-FFF2-40B4-BE49-F238E27FC236}">
                <a16:creationId xmlns:a16="http://schemas.microsoft.com/office/drawing/2014/main" id="{491E7DC3-8749-4DD1-A032-4BEB630494E2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6111875"/>
            <a:ext cx="8439150" cy="319088"/>
            <a:chOff x="403761" y="6111375"/>
            <a:chExt cx="8438614" cy="319849"/>
          </a:xfrm>
        </p:grpSpPr>
        <p:sp>
          <p:nvSpPr>
            <p:cNvPr id="27662" name="文本框 22">
              <a:extLst>
                <a:ext uri="{FF2B5EF4-FFF2-40B4-BE49-F238E27FC236}">
                  <a16:creationId xmlns:a16="http://schemas.microsoft.com/office/drawing/2014/main" id="{61C89F95-E936-46C0-B13F-32C66FECBF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61" y="6154225"/>
              <a:ext cx="16550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Arial" panose="020B0604020202020204" pitchFamily="34" charset="0"/>
                <a:buChar char="►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latin typeface="Tahoma" panose="020B0604030504040204" pitchFamily="34" charset="0"/>
                </a:rPr>
                <a:t>Digital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Image</a:t>
              </a:r>
              <a:r>
                <a:rPr kumimoji="1" lang="zh-CN" altLang="en-US" sz="1200">
                  <a:latin typeface="Tahoma" panose="020B0604030504040204" pitchFamily="34" charset="0"/>
                </a:rPr>
                <a:t> </a:t>
              </a:r>
              <a:r>
                <a:rPr kumimoji="1" lang="en-US" altLang="zh-CN" sz="1200">
                  <a:latin typeface="Tahoma" panose="020B0604030504040204" pitchFamily="34" charset="0"/>
                </a:rPr>
                <a:t>Process</a:t>
              </a:r>
              <a:endParaRPr kumimoji="1" lang="zh-CN" altLang="en-US" sz="1200">
                <a:latin typeface="Tahoma" panose="020B0604030504040204" pitchFamily="34" charset="0"/>
              </a:endParaRPr>
            </a:p>
          </p:txBody>
        </p:sp>
        <p:cxnSp>
          <p:nvCxnSpPr>
            <p:cNvPr id="27663" name="直线连接符 23">
              <a:extLst>
                <a:ext uri="{FF2B5EF4-FFF2-40B4-BE49-F238E27FC236}">
                  <a16:creationId xmlns:a16="http://schemas.microsoft.com/office/drawing/2014/main" id="{60A4209A-E2C0-468C-A609-601EA9701AA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761" y="6111375"/>
              <a:ext cx="8438614" cy="5505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27661" name="直线连接符 24">
            <a:extLst>
              <a:ext uri="{FF2B5EF4-FFF2-40B4-BE49-F238E27FC236}">
                <a16:creationId xmlns:a16="http://schemas.microsoft.com/office/drawing/2014/main" id="{23BE4A5D-D8A3-4324-875D-6652C76CB7E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225" y="919163"/>
            <a:ext cx="843915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58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58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558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8091" grpId="0" animBg="1"/>
    </p:bldLst>
  </p:timing>
</p:sld>
</file>

<file path=ppt/theme/theme1.xml><?xml version="1.0" encoding="utf-8"?>
<a:theme xmlns:a="http://schemas.openxmlformats.org/drawingml/2006/main" name="Compass">
  <a:themeElements>
    <a:clrScheme name="Compass 11">
      <a:dk1>
        <a:srgbClr val="000000"/>
      </a:dk1>
      <a:lt1>
        <a:srgbClr val="FFFFFF"/>
      </a:lt1>
      <a:dk2>
        <a:srgbClr val="000000"/>
      </a:dk2>
      <a:lt2>
        <a:srgbClr val="FFFEF7"/>
      </a:lt2>
      <a:accent1>
        <a:srgbClr val="E1E1FF"/>
      </a:accent1>
      <a:accent2>
        <a:srgbClr val="D9FFF8"/>
      </a:accent2>
      <a:accent3>
        <a:srgbClr val="FFFFFF"/>
      </a:accent3>
      <a:accent4>
        <a:srgbClr val="000000"/>
      </a:accent4>
      <a:accent5>
        <a:srgbClr val="EEEEFF"/>
      </a:accent5>
      <a:accent6>
        <a:srgbClr val="C4E7E1"/>
      </a:accent6>
      <a:hlink>
        <a:srgbClr val="9966FF"/>
      </a:hlink>
      <a:folHlink>
        <a:srgbClr val="666699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lnDef>
  </a:objectDefaults>
  <a:extraClrSchemeLst>
    <a:extraClrScheme>
      <a:clrScheme name="Compass 1">
        <a:dk1>
          <a:srgbClr val="00007A"/>
        </a:dk1>
        <a:lt1>
          <a:srgbClr val="FFFFFF"/>
        </a:lt1>
        <a:dk2>
          <a:srgbClr val="000066"/>
        </a:dk2>
        <a:lt2>
          <a:srgbClr val="CCECFF"/>
        </a:lt2>
        <a:accent1>
          <a:srgbClr val="6F64C2"/>
        </a:accent1>
        <a:accent2>
          <a:srgbClr val="0089BA"/>
        </a:accent2>
        <a:accent3>
          <a:srgbClr val="AAAAB8"/>
        </a:accent3>
        <a:accent4>
          <a:srgbClr val="DADADA"/>
        </a:accent4>
        <a:accent5>
          <a:srgbClr val="BBB8DD"/>
        </a:accent5>
        <a:accent6>
          <a:srgbClr val="007CA8"/>
        </a:accent6>
        <a:hlink>
          <a:srgbClr val="66CCFF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ass 2">
        <a:dk1>
          <a:srgbClr val="5B5D6B"/>
        </a:dk1>
        <a:lt1>
          <a:srgbClr val="FFFFFF"/>
        </a:lt1>
        <a:dk2>
          <a:srgbClr val="5A5C6C"/>
        </a:dk2>
        <a:lt2>
          <a:srgbClr val="FFFFCC"/>
        </a:lt2>
        <a:accent1>
          <a:srgbClr val="9966FF"/>
        </a:accent1>
        <a:accent2>
          <a:srgbClr val="9383B3"/>
        </a:accent2>
        <a:accent3>
          <a:srgbClr val="B5B5BA"/>
        </a:accent3>
        <a:accent4>
          <a:srgbClr val="DADADA"/>
        </a:accent4>
        <a:accent5>
          <a:srgbClr val="CAB8FF"/>
        </a:accent5>
        <a:accent6>
          <a:srgbClr val="8576A2"/>
        </a:accent6>
        <a:hlink>
          <a:srgbClr val="A3C145"/>
        </a:hlink>
        <a:folHlink>
          <a:srgbClr val="6FA9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ass 3">
        <a:dk1>
          <a:srgbClr val="860000"/>
        </a:dk1>
        <a:lt1>
          <a:srgbClr val="FFFFFF"/>
        </a:lt1>
        <a:dk2>
          <a:srgbClr val="800000"/>
        </a:dk2>
        <a:lt2>
          <a:srgbClr val="FFFFCC"/>
        </a:lt2>
        <a:accent1>
          <a:srgbClr val="FF6600"/>
        </a:accent1>
        <a:accent2>
          <a:srgbClr val="FF9933"/>
        </a:accent2>
        <a:accent3>
          <a:srgbClr val="C0AAAA"/>
        </a:accent3>
        <a:accent4>
          <a:srgbClr val="DADADA"/>
        </a:accent4>
        <a:accent5>
          <a:srgbClr val="FFB8AA"/>
        </a:accent5>
        <a:accent6>
          <a:srgbClr val="E78A2D"/>
        </a:accent6>
        <a:hlink>
          <a:srgbClr val="FFCC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ass 4">
        <a:dk1>
          <a:srgbClr val="676A5C"/>
        </a:dk1>
        <a:lt1>
          <a:srgbClr val="FFFFFF"/>
        </a:lt1>
        <a:dk2>
          <a:srgbClr val="686B5D"/>
        </a:dk2>
        <a:lt2>
          <a:srgbClr val="FFFFCC"/>
        </a:lt2>
        <a:accent1>
          <a:srgbClr val="CC6600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E2B8AA"/>
        </a:accent5>
        <a:accent6>
          <a:srgbClr val="738F98"/>
        </a:accent6>
        <a:hlink>
          <a:srgbClr val="DDBF4F"/>
        </a:hlink>
        <a:folHlink>
          <a:srgbClr val="B7B6A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ass 5">
        <a:dk1>
          <a:srgbClr val="AC835E"/>
        </a:dk1>
        <a:lt1>
          <a:srgbClr val="FFFFFF"/>
        </a:lt1>
        <a:dk2>
          <a:srgbClr val="AE8764"/>
        </a:dk2>
        <a:lt2>
          <a:srgbClr val="FFFFCC"/>
        </a:lt2>
        <a:accent1>
          <a:srgbClr val="CC6600"/>
        </a:accent1>
        <a:accent2>
          <a:srgbClr val="FF5050"/>
        </a:accent2>
        <a:accent3>
          <a:srgbClr val="D3C3B8"/>
        </a:accent3>
        <a:accent4>
          <a:srgbClr val="DADADA"/>
        </a:accent4>
        <a:accent5>
          <a:srgbClr val="E2B8AA"/>
        </a:accent5>
        <a:accent6>
          <a:srgbClr val="E74848"/>
        </a:accent6>
        <a:hlink>
          <a:srgbClr val="FFCC99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ass 6">
        <a:dk1>
          <a:srgbClr val="526133"/>
        </a:dk1>
        <a:lt1>
          <a:srgbClr val="FFFFFF"/>
        </a:lt1>
        <a:dk2>
          <a:srgbClr val="4E5D31"/>
        </a:dk2>
        <a:lt2>
          <a:srgbClr val="FFFFCC"/>
        </a:lt2>
        <a:accent1>
          <a:srgbClr val="99CC00"/>
        </a:accent1>
        <a:accent2>
          <a:srgbClr val="7A9505"/>
        </a:accent2>
        <a:accent3>
          <a:srgbClr val="B2B6AD"/>
        </a:accent3>
        <a:accent4>
          <a:srgbClr val="DADADA"/>
        </a:accent4>
        <a:accent5>
          <a:srgbClr val="CAE2AA"/>
        </a:accent5>
        <a:accent6>
          <a:srgbClr val="6E8704"/>
        </a:accent6>
        <a:hlink>
          <a:srgbClr val="FFCC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ass 7">
        <a:dk1>
          <a:srgbClr val="000000"/>
        </a:dk1>
        <a:lt1>
          <a:srgbClr val="DDDCC5"/>
        </a:lt1>
        <a:dk2>
          <a:srgbClr val="95934B"/>
        </a:dk2>
        <a:lt2>
          <a:srgbClr val="DBDAC3"/>
        </a:lt2>
        <a:accent1>
          <a:srgbClr val="EAEBE1"/>
        </a:accent1>
        <a:accent2>
          <a:srgbClr val="9DB0B7"/>
        </a:accent2>
        <a:accent3>
          <a:srgbClr val="EBEBDF"/>
        </a:accent3>
        <a:accent4>
          <a:srgbClr val="000000"/>
        </a:accent4>
        <a:accent5>
          <a:srgbClr val="F3F3EE"/>
        </a:accent5>
        <a:accent6>
          <a:srgbClr val="8E9FA6"/>
        </a:accent6>
        <a:hlink>
          <a:srgbClr val="009900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ass 8">
        <a:dk1>
          <a:srgbClr val="007E7B"/>
        </a:dk1>
        <a:lt1>
          <a:srgbClr val="FFFFFF"/>
        </a:lt1>
        <a:dk2>
          <a:srgbClr val="008080"/>
        </a:dk2>
        <a:lt2>
          <a:srgbClr val="FFFF99"/>
        </a:lt2>
        <a:accent1>
          <a:srgbClr val="33CCCC"/>
        </a:accent1>
        <a:accent2>
          <a:srgbClr val="00CC66"/>
        </a:accent2>
        <a:accent3>
          <a:srgbClr val="AAC0C0"/>
        </a:accent3>
        <a:accent4>
          <a:srgbClr val="DADADA"/>
        </a:accent4>
        <a:accent5>
          <a:srgbClr val="ADE2E2"/>
        </a:accent5>
        <a:accent6>
          <a:srgbClr val="00B95C"/>
        </a:accent6>
        <a:hlink>
          <a:srgbClr val="CCFFCC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ass 9">
        <a:dk1>
          <a:srgbClr val="000000"/>
        </a:dk1>
        <a:lt1>
          <a:srgbClr val="FFFFFF"/>
        </a:lt1>
        <a:dk2>
          <a:srgbClr val="000000"/>
        </a:dk2>
        <a:lt2>
          <a:srgbClr val="FEFEFE"/>
        </a:lt2>
        <a:accent1>
          <a:srgbClr val="E1E1FF"/>
        </a:accent1>
        <a:accent2>
          <a:srgbClr val="D9FFF8"/>
        </a:accent2>
        <a:accent3>
          <a:srgbClr val="FFFFFF"/>
        </a:accent3>
        <a:accent4>
          <a:srgbClr val="000000"/>
        </a:accent4>
        <a:accent5>
          <a:srgbClr val="EEEEFF"/>
        </a:accent5>
        <a:accent6>
          <a:srgbClr val="C4E7E1"/>
        </a:accent6>
        <a:hlink>
          <a:srgbClr val="9966FF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ass 10">
        <a:dk1>
          <a:srgbClr val="000000"/>
        </a:dk1>
        <a:lt1>
          <a:srgbClr val="FFFFFF"/>
        </a:lt1>
        <a:dk2>
          <a:srgbClr val="000000"/>
        </a:dk2>
        <a:lt2>
          <a:srgbClr val="DEF6FE"/>
        </a:lt2>
        <a:accent1>
          <a:srgbClr val="E1E1FF"/>
        </a:accent1>
        <a:accent2>
          <a:srgbClr val="D9FFF8"/>
        </a:accent2>
        <a:accent3>
          <a:srgbClr val="FFFFFF"/>
        </a:accent3>
        <a:accent4>
          <a:srgbClr val="000000"/>
        </a:accent4>
        <a:accent5>
          <a:srgbClr val="EEEEFF"/>
        </a:accent5>
        <a:accent6>
          <a:srgbClr val="C4E7E1"/>
        </a:accent6>
        <a:hlink>
          <a:srgbClr val="9966FF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ass 11">
        <a:dk1>
          <a:srgbClr val="000000"/>
        </a:dk1>
        <a:lt1>
          <a:srgbClr val="FFFFFF"/>
        </a:lt1>
        <a:dk2>
          <a:srgbClr val="000000"/>
        </a:dk2>
        <a:lt2>
          <a:srgbClr val="FFFEF7"/>
        </a:lt2>
        <a:accent1>
          <a:srgbClr val="E1E1FF"/>
        </a:accent1>
        <a:accent2>
          <a:srgbClr val="D9FFF8"/>
        </a:accent2>
        <a:accent3>
          <a:srgbClr val="FFFFFF"/>
        </a:accent3>
        <a:accent4>
          <a:srgbClr val="000000"/>
        </a:accent4>
        <a:accent5>
          <a:srgbClr val="EEEEFF"/>
        </a:accent5>
        <a:accent6>
          <a:srgbClr val="C4E7E1"/>
        </a:accent6>
        <a:hlink>
          <a:srgbClr val="9966FF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Compass</Template>
  <TotalTime>60767</TotalTime>
  <Words>3935</Words>
  <Application>Microsoft Office PowerPoint</Application>
  <PresentationFormat>全屏显示(4:3)</PresentationFormat>
  <Paragraphs>632</Paragraphs>
  <Slides>77</Slides>
  <Notes>26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77</vt:i4>
      </vt:variant>
    </vt:vector>
  </HeadingPairs>
  <TitlesOfParts>
    <vt:vector size="90" baseType="lpstr">
      <vt:lpstr>-apple-system</vt:lpstr>
      <vt:lpstr>等线</vt:lpstr>
      <vt:lpstr>SimHei</vt:lpstr>
      <vt:lpstr>宋体</vt:lpstr>
      <vt:lpstr>Arial</vt:lpstr>
      <vt:lpstr>Calibri</vt:lpstr>
      <vt:lpstr>Cambria Math</vt:lpstr>
      <vt:lpstr>Tahoma</vt:lpstr>
      <vt:lpstr>Times New Roman</vt:lpstr>
      <vt:lpstr>Verdana</vt:lpstr>
      <vt:lpstr>Wingdings</vt:lpstr>
      <vt:lpstr>Compass</vt:lpstr>
      <vt:lpstr>Equation</vt:lpstr>
      <vt:lpstr>8 形态学图像处理</vt:lpstr>
      <vt:lpstr>PowerPoint 演示文稿</vt:lpstr>
      <vt:lpstr>概述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腐蚀</vt:lpstr>
      <vt:lpstr>腐蚀的示例</vt:lpstr>
      <vt:lpstr>膨胀</vt:lpstr>
      <vt:lpstr>膨胀的示例 (1)</vt:lpstr>
      <vt:lpstr>PowerPoint 演示文稿</vt:lpstr>
      <vt:lpstr>对偶性</vt:lpstr>
      <vt:lpstr>对偶性</vt:lpstr>
      <vt:lpstr>对偶性</vt:lpstr>
      <vt:lpstr>开运算和闭运算</vt:lpstr>
      <vt:lpstr>开运算和闭运算</vt:lpstr>
      <vt:lpstr>示例: 开运算</vt:lpstr>
      <vt:lpstr>示例：闭运算</vt:lpstr>
      <vt:lpstr>PowerPoint 演示文稿</vt:lpstr>
      <vt:lpstr>开运算和闭运算的对偶性</vt:lpstr>
      <vt:lpstr>开运算和闭运算的特性</vt:lpstr>
      <vt:lpstr>击中或击不中变换</vt:lpstr>
      <vt:lpstr>示例：击中或击不中变换 ﻿</vt:lpstr>
      <vt:lpstr>形态学算法</vt:lpstr>
      <vt:lpstr>示例 1</vt:lpstr>
      <vt:lpstr>示例 2</vt:lpstr>
      <vt:lpstr>形态学算法(2)</vt:lpstr>
      <vt:lpstr>PowerPoint 演示文稿</vt:lpstr>
      <vt:lpstr>形态学算法(3)</vt:lpstr>
      <vt:lpstr>PowerPoint 演示文稿</vt:lpstr>
      <vt:lpstr>形态学算法(4)</vt:lpstr>
      <vt:lpstr>PowerPoint 演示文稿</vt:lpstr>
      <vt:lpstr>形态学算法(5)</vt:lpstr>
      <vt:lpstr>PowerPoint 演示文稿</vt:lpstr>
      <vt:lpstr>形态学算法(5)</vt:lpstr>
      <vt:lpstr>形态学算法 (5)</vt:lpstr>
      <vt:lpstr>形态学算法(6)</vt:lpstr>
      <vt:lpstr>基本的形态学算法(6)</vt:lpstr>
      <vt:lpstr>形态学算法(6)</vt:lpstr>
      <vt:lpstr>PowerPoint 演示文稿</vt:lpstr>
      <vt:lpstr>形态学算法(6)</vt:lpstr>
      <vt:lpstr>形态学算法(7)</vt:lpstr>
      <vt:lpstr>第一步：细化</vt:lpstr>
      <vt:lpstr>第二步：击中</vt:lpstr>
      <vt:lpstr>第三步：膨胀</vt:lpstr>
      <vt:lpstr>形态学算法(8)</vt:lpstr>
      <vt:lpstr>1. 形态学重建：测地膨胀</vt:lpstr>
      <vt:lpstr>PowerPoint 演示文稿</vt:lpstr>
      <vt:lpstr>1. 形态学重建：测地腐蚀</vt:lpstr>
      <vt:lpstr>PowerPoint 演示文稿</vt:lpstr>
      <vt:lpstr>2. 通过膨胀的形态学重建</vt:lpstr>
      <vt:lpstr>2. 通过膨胀的形态学重建</vt:lpstr>
      <vt:lpstr>3. 应用-重建开运算</vt:lpstr>
      <vt:lpstr>PowerPoint 演示文稿</vt:lpstr>
      <vt:lpstr>3. 应用-填充空洞</vt:lpstr>
      <vt:lpstr>      </vt:lpstr>
      <vt:lpstr>3. 应用-清除边界</vt:lpstr>
      <vt:lpstr>PowerPoint 演示文稿</vt:lpstr>
      <vt:lpstr>灰度级形态学算法</vt:lpstr>
      <vt:lpstr>被平面结构腐蚀和膨胀</vt:lpstr>
      <vt:lpstr>被非平面结构腐蚀和膨胀</vt:lpstr>
      <vt:lpstr>对偶性: 膨胀和腐蚀</vt:lpstr>
      <vt:lpstr>灰度级的开运算和闭运算</vt:lpstr>
      <vt:lpstr>灰度级的开运算的性质</vt:lpstr>
      <vt:lpstr>灰度级的闭运算的性质</vt:lpstr>
      <vt:lpstr>灰度级形态学算法：平滑处理</vt:lpstr>
      <vt:lpstr>灰度级形态学算法：平滑处理</vt:lpstr>
      <vt:lpstr>灰度级形态学算法：形态梯度</vt:lpstr>
      <vt:lpstr>灰度级形态学算法：顶帽和底帽</vt:lpstr>
      <vt:lpstr>灰度级形态学算法：粒度测定</vt:lpstr>
      <vt:lpstr>灰度级形态学算法：纹理分割</vt:lpstr>
      <vt:lpstr>灰度形态学重建(1)</vt:lpstr>
      <vt:lpstr>灰度形态学重建(2)</vt:lpstr>
      <vt:lpstr>灰度形态学重建(3)</vt:lpstr>
      <vt:lpstr>灰度形态学重构(4)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Avideh Zakhor</dc:creator>
  <cp:lastModifiedBy>ad</cp:lastModifiedBy>
  <cp:revision>796</cp:revision>
  <cp:lastPrinted>1601-01-01T00:00:00Z</cp:lastPrinted>
  <dcterms:created xsi:type="dcterms:W3CDTF">1601-01-01T00:00:00Z</dcterms:created>
  <dcterms:modified xsi:type="dcterms:W3CDTF">2022-12-29T00:36:12Z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